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261" r:id="rId3"/>
    <p:sldId id="279" r:id="rId4"/>
    <p:sldId id="262" r:id="rId5"/>
    <p:sldId id="263" r:id="rId6"/>
    <p:sldId id="308" r:id="rId7"/>
    <p:sldId id="264" r:id="rId8"/>
    <p:sldId id="265" r:id="rId9"/>
    <p:sldId id="266" r:id="rId10"/>
    <p:sldId id="267" r:id="rId11"/>
    <p:sldId id="268" r:id="rId12"/>
    <p:sldId id="269" r:id="rId13"/>
    <p:sldId id="272" r:id="rId14"/>
    <p:sldId id="273" r:id="rId15"/>
    <p:sldId id="274" r:id="rId16"/>
    <p:sldId id="297" r:id="rId17"/>
    <p:sldId id="280" r:id="rId18"/>
    <p:sldId id="282" r:id="rId19"/>
    <p:sldId id="283" r:id="rId20"/>
    <p:sldId id="301" r:id="rId21"/>
    <p:sldId id="302" r:id="rId22"/>
    <p:sldId id="309" r:id="rId23"/>
    <p:sldId id="310" r:id="rId24"/>
    <p:sldId id="311" r:id="rId25"/>
    <p:sldId id="312" r:id="rId26"/>
    <p:sldId id="313" r:id="rId27"/>
    <p:sldId id="314" r:id="rId28"/>
    <p:sldId id="31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5" autoAdjust="0"/>
    <p:restoredTop sz="96840" autoAdjust="0"/>
  </p:normalViewPr>
  <p:slideViewPr>
    <p:cSldViewPr>
      <p:cViewPr varScale="1">
        <p:scale>
          <a:sx n="57" d="100"/>
          <a:sy n="57" d="100"/>
        </p:scale>
        <p:origin x="1488" y="42"/>
      </p:cViewPr>
      <p:guideLst>
        <p:guide orient="horz" pos="2160"/>
        <p:guide pos="2880"/>
      </p:guideLst>
    </p:cSldViewPr>
  </p:slideViewPr>
  <p:outlineViewPr>
    <p:cViewPr>
      <p:scale>
        <a:sx n="33" d="100"/>
        <a:sy n="33" d="100"/>
      </p:scale>
      <p:origin x="0" y="-27126"/>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3" d="100"/>
          <a:sy n="53" d="100"/>
        </p:scale>
        <p:origin x="-220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4/14/2020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128226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TextBox 14"/>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9" name="TextBox 8"/>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pic>
        <p:nvPicPr>
          <p:cNvPr id="16"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8" name="TextBox 17"/>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27716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4" name="Text Placeholder 2"/>
          <p:cNvSpPr>
            <a:spLocks noGrp="1"/>
          </p:cNvSpPr>
          <p:nvPr>
            <p:ph type="body" sz="quarter" idx="16" hasCustomPrompt="1"/>
          </p:nvPr>
        </p:nvSpPr>
        <p:spPr>
          <a:xfrm>
            <a:off x="1847850" y="6429375"/>
            <a:ext cx="6858000" cy="274320"/>
          </a:xfrm>
        </p:spPr>
        <p:txBody>
          <a:bodyPr lIns="0" tIns="45720" rIns="0" bIns="45720" anchor="ctr" anchorCtr="0"/>
          <a:lstStyle>
            <a:lvl1pPr marL="0" algn="r" defTabSz="914400" rtl="0" eaLnBrk="1" latinLnBrk="0" hangingPunct="1">
              <a:buNone/>
              <a:defRPr lang="en-US" altLang="en-US" sz="1200" b="0" kern="1200" dirty="0">
                <a:solidFill>
                  <a:schemeClr val="tx1"/>
                </a:solidFill>
                <a:latin typeface="Verdana"/>
                <a:ea typeface="Verdana" panose="020B0604030504040204" pitchFamily="34" charset="0"/>
                <a:cs typeface="Verdana" panose="020B0604030504040204" pitchFamily="34" charset="0"/>
              </a:defRPr>
            </a:lvl1pPr>
          </a:lstStyle>
          <a:p>
            <a:r>
              <a:rPr lang="en-US" altLang="en-US" dirty="0" smtClean="0"/>
              <a:t>Copyright © 2019 Pearson Education, Ltd.</a:t>
            </a:r>
            <a:endParaRPr lang="en-US" altLang="en-US" dirty="0"/>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400"/>
            </a:lvl1pPr>
            <a:lvl2pPr>
              <a:defRPr sz="2400"/>
            </a:lvl2pPr>
            <a:lvl3pPr>
              <a:defRPr sz="2400"/>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4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TextBox 11"/>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699222" y="6429974"/>
            <a:ext cx="6172200" cy="276999"/>
          </a:xfrm>
          <a:prstGeom prst="rect">
            <a:avLst/>
          </a:prstGeom>
          <a:noFill/>
        </p:spPr>
        <p:txBody>
          <a:bodyPr wrap="square" rtlCol="0">
            <a:spAutoFit/>
          </a:bodyPr>
          <a:lstStyle/>
          <a:p>
            <a:r>
              <a:rPr lang="en-US" altLang="en-US" sz="1200" dirty="0" smtClean="0"/>
              <a:t>Copyright © 2019 Pearson Education, Ltd.</a:t>
            </a:r>
            <a:endParaRPr lang="en-US" altLang="en-US" sz="1200" dirty="0"/>
          </a:p>
        </p:txBody>
      </p:sp>
      <p:pic>
        <p:nvPicPr>
          <p:cNvPr id="9" name="Shape 15" descr="Pearson Logo"/>
          <p:cNvPicPr preferRelativeResize="0"/>
          <p:nvPr userDrawn="1"/>
        </p:nvPicPr>
        <p:blipFill rotWithShape="1">
          <a:blip r:embed="rId19" cstate="print">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6" r:id="rId15"/>
    <p:sldLayoutId id="2147483667" r:id="rId16"/>
    <p:sldLayoutId id="2147483668" r:id="rId17"/>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globalfinancialdata.com/index_tabs.php?action=detailedinfo&amp;id=1165" TargetMode="External"/><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28600" y="3124200"/>
            <a:ext cx="8229600" cy="2514600"/>
          </a:xfrm>
        </p:spPr>
        <p:txBody>
          <a:bodyPr/>
          <a:lstStyle/>
          <a:p>
            <a:r>
              <a:rPr lang="en-US" sz="3600" dirty="0" smtClean="0"/>
              <a:t>Why Do Financial Crises Occur</a:t>
            </a:r>
          </a:p>
          <a:p>
            <a:endParaRPr lang="en-US" sz="3600" dirty="0"/>
          </a:p>
          <a:p>
            <a:r>
              <a:rPr lang="en-US" sz="2800" dirty="0" smtClean="0">
                <a:solidFill>
                  <a:schemeClr val="tx1"/>
                </a:solidFill>
              </a:rPr>
              <a:t>(Why they occur and why </a:t>
            </a:r>
            <a:r>
              <a:rPr lang="en-US" sz="2800" dirty="0">
                <a:solidFill>
                  <a:schemeClr val="tx1"/>
                </a:solidFill>
              </a:rPr>
              <a:t>they have such devastating e</a:t>
            </a:r>
            <a:r>
              <a:rPr lang="en-US" sz="2800" dirty="0" smtClean="0">
                <a:solidFill>
                  <a:schemeClr val="tx1"/>
                </a:solidFill>
              </a:rPr>
              <a:t>ffects </a:t>
            </a:r>
            <a:r>
              <a:rPr lang="en-US" sz="2800" dirty="0">
                <a:solidFill>
                  <a:schemeClr val="tx1"/>
                </a:solidFill>
              </a:rPr>
              <a:t>on the economy</a:t>
            </a:r>
            <a:r>
              <a:rPr lang="en-US" sz="2800" dirty="0" smtClean="0">
                <a:solidFill>
                  <a:schemeClr val="tx1"/>
                </a:solidFill>
              </a:rPr>
              <a:t>.)</a:t>
            </a:r>
            <a:endParaRPr lang="en-US" sz="2800" dirty="0">
              <a:solidFill>
                <a:schemeClr val="tx1"/>
              </a:solidFill>
            </a:endParaRPr>
          </a:p>
          <a:p>
            <a:endParaRPr lang="en-US" sz="3600" dirty="0"/>
          </a:p>
        </p:txBody>
      </p:sp>
      <p:sp>
        <p:nvSpPr>
          <p:cNvPr id="7" name="Title 6"/>
          <p:cNvSpPr>
            <a:spLocks noGrp="1"/>
          </p:cNvSpPr>
          <p:nvPr>
            <p:ph type="title"/>
          </p:nvPr>
        </p:nvSpPr>
        <p:spPr>
          <a:xfrm>
            <a:off x="228600" y="1600200"/>
            <a:ext cx="8229600" cy="1308628"/>
          </a:xfrm>
        </p:spPr>
        <p:txBody>
          <a:bodyPr/>
          <a:lstStyle/>
          <a:p>
            <a:r>
              <a:rPr lang="en-US" altLang="en-US" dirty="0"/>
              <a:t>Chapter </a:t>
            </a:r>
            <a:r>
              <a:rPr lang="en-US" altLang="en-US" dirty="0" smtClean="0"/>
              <a:t>9</a:t>
            </a:r>
            <a:endParaRPr lang="en-US" dirty="0"/>
          </a:p>
        </p:txBody>
      </p:sp>
    </p:spTree>
    <p:extLst>
      <p:ext uri="{BB962C8B-B14F-4D97-AF65-F5344CB8AC3E}">
        <p14:creationId xmlns:p14="http://schemas.microsoft.com/office/powerpoint/2010/main" val="2669621358"/>
      </p:ext>
    </p:ext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3 Stock Price Indexes in a Selected Number of Advanced Economies, 1929–1931</a:t>
            </a: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792" t="3667" r="6972" b="2816"/>
          <a:stretch>
            <a:fillRect/>
          </a:stretch>
        </p:blipFill>
        <p:spPr bwMode="auto">
          <a:xfrm>
            <a:off x="1447800" y="1600200"/>
            <a:ext cx="6604000" cy="39624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idx="1"/>
          </p:nvPr>
        </p:nvSpPr>
        <p:spPr>
          <a:xfrm>
            <a:off x="457200" y="5945612"/>
            <a:ext cx="8229600" cy="302788"/>
          </a:xfrm>
        </p:spPr>
        <p:txBody>
          <a:bodyPr/>
          <a:lstStyle/>
          <a:p>
            <a:pPr marL="0" indent="0">
              <a:buNone/>
            </a:pPr>
            <a:r>
              <a:rPr lang="en-US" sz="1100" i="1" dirty="0" smtClean="0"/>
              <a:t>Source</a:t>
            </a:r>
            <a:r>
              <a:rPr lang="en-US" sz="1100" dirty="0"/>
              <a:t>: Adapted </a:t>
            </a:r>
            <a:r>
              <a:rPr lang="en-US" sz="1100" dirty="0" smtClean="0"/>
              <a:t>from </a:t>
            </a:r>
            <a:r>
              <a:rPr lang="en-US" sz="1100" dirty="0" err="1" smtClean="0"/>
              <a:t>Kindleberger</a:t>
            </a:r>
            <a:r>
              <a:rPr lang="en-US" sz="1100" dirty="0"/>
              <a:t>, </a:t>
            </a:r>
            <a:r>
              <a:rPr lang="en-US" sz="1100" dirty="0" smtClean="0"/>
              <a:t>1986, Figure </a:t>
            </a:r>
            <a:r>
              <a:rPr lang="en-US" sz="1100" dirty="0"/>
              <a:t>6.</a:t>
            </a:r>
            <a:r>
              <a:rPr lang="en-US" sz="1100" b="1" dirty="0" smtClean="0"/>
              <a:t>.</a:t>
            </a:r>
            <a:endParaRPr lang="en-US" sz="1100" dirty="0"/>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848600" cy="1097280"/>
          </a:xfrm>
        </p:spPr>
        <p:txBody>
          <a:bodyPr/>
          <a:lstStyle/>
          <a:p>
            <a:r>
              <a:rPr lang="en-US" dirty="0">
                <a:ea typeface="ヒラギノ角ゴ Pro W3" charset="-128"/>
              </a:rPr>
              <a:t>The Global Financial Crisis of 2007–2009 </a:t>
            </a:r>
            <a:r>
              <a:rPr lang="en-US" sz="2000" b="0" dirty="0">
                <a:ea typeface="ヒラギノ角ゴ Pro W3" charset="-128"/>
              </a:rPr>
              <a:t>(1 of 8)</a:t>
            </a:r>
            <a:endParaRPr lang="en-US" b="0" dirty="0">
              <a:ea typeface="ヒラギノ角ゴ Pro W3" charset="-128"/>
            </a:endParaRPr>
          </a:p>
        </p:txBody>
      </p:sp>
      <p:sp>
        <p:nvSpPr>
          <p:cNvPr id="3" name="Content Placeholder 2"/>
          <p:cNvSpPr>
            <a:spLocks noGrp="1"/>
          </p:cNvSpPr>
          <p:nvPr>
            <p:ph idx="1"/>
          </p:nvPr>
        </p:nvSpPr>
        <p:spPr/>
        <p:txBody>
          <a:bodyPr/>
          <a:lstStyle/>
          <a:p>
            <a:r>
              <a:rPr lang="en-US" dirty="0">
                <a:ea typeface="ヒラギノ角ゴ Pro W3" charset="-128"/>
              </a:rPr>
              <a:t>Causes of the </a:t>
            </a:r>
            <a:r>
              <a:rPr lang="en-US" dirty="0" smtClean="0">
                <a:ea typeface="ヒラギノ角ゴ Pro W3" charset="-128"/>
              </a:rPr>
              <a:t>2007</a:t>
            </a:r>
            <a:r>
              <a:rPr lang="en-US" dirty="0" smtClean="0">
                <a:latin typeface="Arial MT Pro"/>
              </a:rPr>
              <a:t>–</a:t>
            </a:r>
            <a:r>
              <a:rPr lang="en-US" dirty="0" smtClean="0">
                <a:ea typeface="ヒラギノ角ゴ Pro W3" charset="-128"/>
              </a:rPr>
              <a:t>2009 </a:t>
            </a:r>
            <a:r>
              <a:rPr lang="en-US" dirty="0">
                <a:ea typeface="ヒラギノ角ゴ Pro W3" charset="-128"/>
              </a:rPr>
              <a:t>Financial Crisis:</a:t>
            </a:r>
          </a:p>
          <a:p>
            <a:pPr lvl="1"/>
            <a:r>
              <a:rPr lang="en-US" dirty="0">
                <a:ea typeface="ヒラギノ角ゴ Pro W3" charset="-128"/>
              </a:rPr>
              <a:t>Financial innovations emerge in the mortgage markets</a:t>
            </a:r>
          </a:p>
          <a:p>
            <a:pPr lvl="2"/>
            <a:r>
              <a:rPr lang="en-US" dirty="0">
                <a:ea typeface="ヒラギノ角ゴ Pro W3" charset="-128"/>
              </a:rPr>
              <a:t>Subprime mortgage</a:t>
            </a:r>
          </a:p>
          <a:p>
            <a:pPr lvl="2"/>
            <a:r>
              <a:rPr lang="en-US" dirty="0">
                <a:ea typeface="ヒラギノ角ゴ Pro W3" charset="-128"/>
              </a:rPr>
              <a:t>Mortgage-backed securities</a:t>
            </a:r>
          </a:p>
          <a:p>
            <a:pPr lvl="2"/>
            <a:r>
              <a:rPr lang="en-US" dirty="0">
                <a:ea typeface="ヒラギノ角ゴ Pro W3" charset="-128"/>
              </a:rPr>
              <a:t>Collateralized debt obligations (CDOs)</a:t>
            </a:r>
          </a:p>
          <a:p>
            <a:pPr lvl="1"/>
            <a:r>
              <a:rPr lang="en-US" dirty="0">
                <a:ea typeface="ヒラギノ角ゴ Pro W3" charset="-128"/>
              </a:rPr>
              <a:t>Housing price bubble forms</a:t>
            </a:r>
          </a:p>
          <a:p>
            <a:pPr lvl="2"/>
            <a:r>
              <a:rPr lang="en-US" dirty="0">
                <a:ea typeface="ヒラギノ角ゴ Pro W3" charset="-128"/>
              </a:rPr>
              <a:t>Increase in liquidity from cash flows surging to the United States</a:t>
            </a:r>
          </a:p>
          <a:p>
            <a:pPr lvl="2"/>
            <a:r>
              <a:rPr lang="en-US" dirty="0">
                <a:ea typeface="ヒラギノ角ゴ Pro W3" charset="-128"/>
              </a:rPr>
              <a:t>Development of subprime mortgage market fueled housing demand and housing prices</a:t>
            </a:r>
            <a:endParaRPr lang="en-US" dirty="0"/>
          </a:p>
        </p:txBody>
      </p:sp>
    </p:spTree>
    <p:extLst>
      <p:ext uri="{BB962C8B-B14F-4D97-AF65-F5344CB8AC3E}">
        <p14:creationId xmlns:p14="http://schemas.microsoft.com/office/powerpoint/2010/main" val="1108640569"/>
      </p:ext>
    </p:extLst>
  </p:cSld>
  <p:clrMapOvr>
    <a:masterClrMapping/>
  </p:clrMapOvr>
  <p:transition spd="slow">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924800" cy="1097280"/>
          </a:xfrm>
        </p:spPr>
        <p:txBody>
          <a:bodyPr/>
          <a:lstStyle/>
          <a:p>
            <a:r>
              <a:rPr lang="en-US" dirty="0">
                <a:ea typeface="ヒラギノ角ゴ Pro W3" charset="-128"/>
              </a:rPr>
              <a:t>The Global Financial Crisis of </a:t>
            </a:r>
            <a:r>
              <a:rPr lang="en-US" dirty="0" smtClean="0">
                <a:ea typeface="ヒラギノ角ゴ Pro W3" charset="-128"/>
              </a:rPr>
              <a:t>2007</a:t>
            </a:r>
            <a:r>
              <a:rPr lang="en-US" dirty="0" smtClean="0">
                <a:latin typeface="Arial MT Pro"/>
              </a:rPr>
              <a:t>–</a:t>
            </a:r>
            <a:r>
              <a:rPr lang="en-US" dirty="0" smtClean="0">
                <a:ea typeface="ヒラギノ角ゴ Pro W3" charset="-128"/>
              </a:rPr>
              <a:t>2009</a:t>
            </a:r>
            <a:r>
              <a:rPr lang="en-US" b="0" dirty="0" smtClean="0"/>
              <a:t> </a:t>
            </a:r>
            <a:r>
              <a:rPr lang="en-US" sz="2000" b="0" dirty="0" smtClean="0"/>
              <a:t>(2 </a:t>
            </a:r>
            <a:r>
              <a:rPr lang="en-US" sz="2000" b="0" dirty="0"/>
              <a:t>of </a:t>
            </a:r>
            <a:r>
              <a:rPr lang="en-US" sz="2000" b="0" dirty="0" smtClean="0"/>
              <a:t>8)</a:t>
            </a:r>
            <a:endParaRPr lang="en-US" dirty="0"/>
          </a:p>
        </p:txBody>
      </p:sp>
      <p:sp>
        <p:nvSpPr>
          <p:cNvPr id="3" name="Content Placeholder 2"/>
          <p:cNvSpPr>
            <a:spLocks noGrp="1"/>
          </p:cNvSpPr>
          <p:nvPr>
            <p:ph idx="1"/>
          </p:nvPr>
        </p:nvSpPr>
        <p:spPr/>
        <p:txBody>
          <a:bodyPr/>
          <a:lstStyle/>
          <a:p>
            <a:r>
              <a:rPr lang="en-US" dirty="0">
                <a:ea typeface="ヒラギノ角ゴ Pro W3" charset="-128"/>
              </a:rPr>
              <a:t>Causes (</a:t>
            </a:r>
            <a:r>
              <a:rPr lang="en-US" dirty="0" smtClean="0">
                <a:ea typeface="ヒラギノ角ゴ Pro W3" charset="-128"/>
              </a:rPr>
              <a:t>cont’</a:t>
            </a:r>
            <a:r>
              <a:rPr lang="en-US" altLang="ja-JP" dirty="0" smtClean="0">
                <a:ea typeface="ヒラギノ角ゴ Pro W3" charset="-128"/>
              </a:rPr>
              <a:t>d):</a:t>
            </a:r>
            <a:endParaRPr lang="en-US" altLang="ja-JP" dirty="0">
              <a:ea typeface="ヒラギノ角ゴ Pro W3" charset="-128"/>
            </a:endParaRPr>
          </a:p>
          <a:p>
            <a:pPr lvl="1"/>
            <a:r>
              <a:rPr lang="en-US" dirty="0">
                <a:ea typeface="ヒラギノ角ゴ Pro W3" charset="-128"/>
              </a:rPr>
              <a:t>Agency problems arise</a:t>
            </a:r>
          </a:p>
          <a:p>
            <a:pPr lvl="2"/>
            <a:r>
              <a:rPr lang="en-US" altLang="ja-JP" dirty="0" smtClean="0">
                <a:ea typeface="ヒラギノ角ゴ Pro W3" charset="-128"/>
              </a:rPr>
              <a:t>“Originate-to-distribute” model </a:t>
            </a:r>
            <a:r>
              <a:rPr lang="en-US" altLang="ja-JP" dirty="0">
                <a:ea typeface="ヒラギノ角ゴ Pro W3" charset="-128"/>
              </a:rPr>
              <a:t>is subject to principal-(investor) agent (mortgage broker) problem</a:t>
            </a:r>
          </a:p>
          <a:p>
            <a:pPr lvl="2"/>
            <a:r>
              <a:rPr lang="en-US" dirty="0">
                <a:ea typeface="ヒラギノ角ゴ Pro W3" charset="-128"/>
              </a:rPr>
              <a:t>Borrowers had little incentive to disclose information about their ability to pay</a:t>
            </a:r>
          </a:p>
          <a:p>
            <a:pPr lvl="2"/>
            <a:r>
              <a:rPr lang="en-US" dirty="0">
                <a:ea typeface="ヒラギノ角ゴ Pro W3" charset="-128"/>
              </a:rPr>
              <a:t>Commercial and investment banks (as well as rating agencies) had weak incentives to assess the quality of securities</a:t>
            </a:r>
          </a:p>
          <a:p>
            <a:pPr lvl="1"/>
            <a:r>
              <a:rPr lang="en-US" dirty="0">
                <a:ea typeface="ヒラギノ角ゴ Pro W3" charset="-128"/>
              </a:rPr>
              <a:t>Information problems surface</a:t>
            </a:r>
          </a:p>
          <a:p>
            <a:pPr lvl="1"/>
            <a:r>
              <a:rPr lang="en-US" dirty="0">
                <a:ea typeface="ヒラギノ角ゴ Pro W3" charset="-128"/>
              </a:rPr>
              <a:t>Housing price bubble bursts</a:t>
            </a:r>
            <a:endParaRPr lang="en-US" dirty="0"/>
          </a:p>
        </p:txBody>
      </p:sp>
    </p:spTree>
    <p:extLst>
      <p:ext uri="{BB962C8B-B14F-4D97-AF65-F5344CB8AC3E}">
        <p14:creationId xmlns:p14="http://schemas.microsoft.com/office/powerpoint/2010/main" val="1108640569"/>
      </p:ext>
    </p:extLst>
  </p:cSld>
  <p:clrMapOvr>
    <a:masterClrMapping/>
  </p:clrMapOvr>
  <p:transition spd="slow">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924800" cy="1097280"/>
          </a:xfrm>
        </p:spPr>
        <p:txBody>
          <a:bodyPr/>
          <a:lstStyle/>
          <a:p>
            <a:r>
              <a:rPr lang="en-US" dirty="0">
                <a:ea typeface="ヒラギノ角ゴ Pro W3" charset="-128"/>
              </a:rPr>
              <a:t>The Global Financial Crisis of </a:t>
            </a:r>
            <a:r>
              <a:rPr lang="en-US" dirty="0" smtClean="0">
                <a:ea typeface="ヒラギノ角ゴ Pro W3" charset="-128"/>
              </a:rPr>
              <a:t>2007–2009 </a:t>
            </a:r>
            <a:r>
              <a:rPr lang="en-US" sz="2000" b="0" dirty="0">
                <a:ea typeface="ヒラギノ角ゴ Pro W3" charset="-128"/>
              </a:rPr>
              <a:t>(3 of 8)</a:t>
            </a:r>
            <a:endParaRPr lang="en-US" b="0" dirty="0">
              <a:ea typeface="ヒラギノ角ゴ Pro W3" charset="-128"/>
            </a:endParaRPr>
          </a:p>
        </p:txBody>
      </p:sp>
      <p:sp>
        <p:nvSpPr>
          <p:cNvPr id="3" name="Content Placeholder 2"/>
          <p:cNvSpPr>
            <a:spLocks noGrp="1"/>
          </p:cNvSpPr>
          <p:nvPr>
            <p:ph idx="1"/>
          </p:nvPr>
        </p:nvSpPr>
        <p:spPr/>
        <p:txBody>
          <a:bodyPr/>
          <a:lstStyle/>
          <a:p>
            <a:r>
              <a:rPr lang="en-US" dirty="0">
                <a:ea typeface="ヒラギノ角ゴ Pro W3" charset="-128"/>
              </a:rPr>
              <a:t>Effects of the </a:t>
            </a:r>
            <a:r>
              <a:rPr lang="en-US" dirty="0" smtClean="0">
                <a:ea typeface="ヒラギノ角ゴ Pro W3" charset="-128"/>
              </a:rPr>
              <a:t>2007</a:t>
            </a:r>
            <a:r>
              <a:rPr lang="en-US" dirty="0" smtClean="0">
                <a:latin typeface="Arial MT Pro"/>
                <a:ea typeface="ヒラギノ角ゴ Pro W3" charset="-128"/>
              </a:rPr>
              <a:t>–</a:t>
            </a:r>
            <a:r>
              <a:rPr lang="en-US" dirty="0" smtClean="0">
                <a:ea typeface="ヒラギノ角ゴ Pro W3" charset="-128"/>
              </a:rPr>
              <a:t>2009 </a:t>
            </a:r>
            <a:r>
              <a:rPr lang="en-US" dirty="0">
                <a:ea typeface="ヒラギノ角ゴ Pro W3" charset="-128"/>
              </a:rPr>
              <a:t>Financial Crisis</a:t>
            </a:r>
          </a:p>
          <a:p>
            <a:pPr lvl="1"/>
            <a:r>
              <a:rPr lang="en-US" altLang="zh-TW" dirty="0">
                <a:ea typeface="ヒラギノ角ゴ Pro W3" charset="-128"/>
              </a:rPr>
              <a:t>The growth in subprime mortgage market increased demand for houses and so fueled the boom in housing prices</a:t>
            </a:r>
            <a:endParaRPr lang="en-US" dirty="0" smtClean="0">
              <a:ea typeface="ヒラギノ角ゴ Pro W3" charset="-128"/>
            </a:endParaRPr>
          </a:p>
          <a:p>
            <a:pPr lvl="1"/>
            <a:r>
              <a:rPr lang="en-US" dirty="0" smtClean="0">
                <a:ea typeface="ヒラギノ角ゴ Pro W3" charset="-128"/>
              </a:rPr>
              <a:t>After a </a:t>
            </a:r>
            <a:r>
              <a:rPr lang="en-US" dirty="0">
                <a:ea typeface="ヒラギノ角ゴ Pro W3" charset="-128"/>
              </a:rPr>
              <a:t>sustained boom, housing prices in the U.S. and other countries (such as Ireland or Spain) began a long decline, starting in 2006</a:t>
            </a:r>
            <a:r>
              <a:rPr lang="en-US" dirty="0" smtClean="0">
                <a:ea typeface="ヒラギノ角ゴ Pro W3" charset="-128"/>
              </a:rPr>
              <a:t>.</a:t>
            </a:r>
            <a:endParaRPr lang="en-US" dirty="0">
              <a:ea typeface="ヒラギノ角ゴ Pro W3" charset="-128"/>
            </a:endParaRPr>
          </a:p>
          <a:p>
            <a:pPr lvl="1"/>
            <a:r>
              <a:rPr lang="en-US" dirty="0">
                <a:ea typeface="ヒラギノ角ゴ Pro W3" charset="-128"/>
              </a:rPr>
              <a:t>The decline in housing prices contributed to a rise in defaults on mortgages and a deterioration in the balance sheet of financial institutions.</a:t>
            </a:r>
          </a:p>
          <a:p>
            <a:pPr lvl="1"/>
            <a:r>
              <a:rPr lang="en-US" dirty="0">
                <a:ea typeface="ヒラギノ角ゴ Pro W3" charset="-128"/>
              </a:rPr>
              <a:t>This development in turn caused a run on the shadow banking system.</a:t>
            </a:r>
            <a:endParaRPr lang="en-US" dirty="0"/>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924800" cy="1097280"/>
          </a:xfrm>
        </p:spPr>
        <p:txBody>
          <a:bodyPr/>
          <a:lstStyle/>
          <a:p>
            <a:r>
              <a:rPr lang="en-US" dirty="0">
                <a:ea typeface="ヒラギノ角ゴ Pro W3" charset="-128"/>
              </a:rPr>
              <a:t>The Global Financial Crisis of 2007–2009 </a:t>
            </a:r>
            <a:r>
              <a:rPr lang="en-US" sz="2000" b="0" dirty="0">
                <a:ea typeface="ヒラギノ角ゴ Pro W3" charset="-128"/>
              </a:rPr>
              <a:t>(4 of 8)</a:t>
            </a:r>
            <a:endParaRPr lang="en-US" b="0" dirty="0">
              <a:ea typeface="ヒラギノ角ゴ Pro W3" charset="-128"/>
            </a:endParaRPr>
          </a:p>
        </p:txBody>
      </p:sp>
      <p:sp>
        <p:nvSpPr>
          <p:cNvPr id="3" name="Content Placeholder 2"/>
          <p:cNvSpPr>
            <a:spLocks noGrp="1"/>
          </p:cNvSpPr>
          <p:nvPr>
            <p:ph idx="1"/>
          </p:nvPr>
        </p:nvSpPr>
        <p:spPr/>
        <p:txBody>
          <a:bodyPr/>
          <a:lstStyle/>
          <a:p>
            <a:r>
              <a:rPr lang="en-US" dirty="0"/>
              <a:t>Origins: U.S. financial markets</a:t>
            </a:r>
          </a:p>
          <a:p>
            <a:r>
              <a:rPr lang="en-US" dirty="0" smtClean="0">
                <a:ea typeface="ヒラギノ角ゴ Pro W3" charset="-128"/>
              </a:rPr>
              <a:t>Crisis </a:t>
            </a:r>
            <a:r>
              <a:rPr lang="en-US" dirty="0">
                <a:ea typeface="ヒラギノ角ゴ Pro W3" charset="-128"/>
              </a:rPr>
              <a:t>spreads globally</a:t>
            </a:r>
          </a:p>
          <a:p>
            <a:pPr lvl="1"/>
            <a:r>
              <a:rPr lang="en-US" dirty="0">
                <a:ea typeface="ヒラギノ角ゴ Pro W3" charset="-128"/>
              </a:rPr>
              <a:t>Sign of the globalization of financial markets</a:t>
            </a:r>
          </a:p>
          <a:p>
            <a:pPr lvl="1"/>
            <a:r>
              <a:rPr lang="en-US" dirty="0">
                <a:ea typeface="ヒラギノ角ゴ Pro W3" charset="-128"/>
              </a:rPr>
              <a:t>TED spread (3 months interest rate on Eurodollar minus 3 months Treasury bills interest rate) increased from 40 basis points to almost 240 in August 2007.</a:t>
            </a:r>
            <a:endParaRPr lang="en-US" dirty="0"/>
          </a:p>
        </p:txBody>
      </p:sp>
    </p:spTree>
    <p:extLst>
      <p:ext uri="{BB962C8B-B14F-4D97-AF65-F5344CB8AC3E}">
        <p14:creationId xmlns:p14="http://schemas.microsoft.com/office/powerpoint/2010/main" val="1108640569"/>
      </p:ext>
    </p:extLst>
  </p:cSld>
  <p:clrMapOvr>
    <a:masterClrMapping/>
  </p:clrMapOvr>
  <p:transition spd="slow">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924800" cy="1097280"/>
          </a:xfrm>
        </p:spPr>
        <p:txBody>
          <a:bodyPr/>
          <a:lstStyle/>
          <a:p>
            <a:r>
              <a:rPr lang="en-US" dirty="0">
                <a:ea typeface="ヒラギノ角ゴ Pro W3" charset="-128"/>
              </a:rPr>
              <a:t>The Global Financial Crisis of 2007–2009 </a:t>
            </a:r>
            <a:r>
              <a:rPr lang="en-US" sz="2000" b="0" dirty="0">
                <a:ea typeface="ヒラギノ角ゴ Pro W3" charset="-128"/>
              </a:rPr>
              <a:t>(5 of 8)</a:t>
            </a:r>
            <a:endParaRPr lang="en-US" b="0" dirty="0">
              <a:ea typeface="ヒラギノ角ゴ Pro W3" charset="-128"/>
            </a:endParaRPr>
          </a:p>
        </p:txBody>
      </p:sp>
      <p:sp>
        <p:nvSpPr>
          <p:cNvPr id="3" name="Content Placeholder 2"/>
          <p:cNvSpPr>
            <a:spLocks noGrp="1"/>
          </p:cNvSpPr>
          <p:nvPr>
            <p:ph idx="1"/>
          </p:nvPr>
        </p:nvSpPr>
        <p:spPr/>
        <p:txBody>
          <a:bodyPr/>
          <a:lstStyle/>
          <a:p>
            <a:r>
              <a:rPr lang="en-US" dirty="0">
                <a:ea typeface="ヒラギノ角ゴ Pro W3" charset="-128"/>
              </a:rPr>
              <a:t>Deterioration of financial institutions’</a:t>
            </a:r>
            <a:r>
              <a:rPr lang="en-US" altLang="ja-JP" dirty="0">
                <a:ea typeface="ヒラギノ角ゴ Pro W3" charset="-128"/>
              </a:rPr>
              <a:t> balance sheets:</a:t>
            </a:r>
          </a:p>
          <a:p>
            <a:pPr lvl="1"/>
            <a:r>
              <a:rPr lang="en-US" dirty="0">
                <a:ea typeface="ヒラギノ角ゴ Pro W3" charset="-128"/>
              </a:rPr>
              <a:t>Write downs</a:t>
            </a:r>
          </a:p>
          <a:p>
            <a:pPr lvl="1"/>
            <a:r>
              <a:rPr lang="en-US" dirty="0">
                <a:ea typeface="ヒラギノ角ゴ Pro W3" charset="-128"/>
              </a:rPr>
              <a:t>Sell of assets and credit restriction</a:t>
            </a:r>
          </a:p>
          <a:p>
            <a:r>
              <a:rPr lang="en-US" dirty="0">
                <a:ea typeface="ヒラギノ角ゴ Pro W3" charset="-128"/>
              </a:rPr>
              <a:t>High-profile financial firms fail, in the U.S. and Europe</a:t>
            </a:r>
          </a:p>
          <a:p>
            <a:pPr lvl="1"/>
            <a:r>
              <a:rPr lang="en-US" dirty="0">
                <a:ea typeface="ヒラギノ角ゴ Pro W3" charset="-128"/>
              </a:rPr>
              <a:t>In the United States: Bear Stearns (March 2008), Fannie Mae and Freddie Mac (July 2008), Lehman Brothers, Merrill Lynch, AIG, Reserve Primary Fund (mutual fund) and Washington Mutual (September 2008)</a:t>
            </a:r>
          </a:p>
        </p:txBody>
      </p:sp>
    </p:spTree>
    <p:extLst>
      <p:ext uri="{BB962C8B-B14F-4D97-AF65-F5344CB8AC3E}">
        <p14:creationId xmlns:p14="http://schemas.microsoft.com/office/powerpoint/2010/main" val="1108640569"/>
      </p:ext>
    </p:extLst>
  </p:cSld>
  <p:clrMapOvr>
    <a:masterClrMapping/>
  </p:clrMapOvr>
  <p:transition spd="slow">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848600" cy="1097280"/>
          </a:xfrm>
        </p:spPr>
        <p:txBody>
          <a:bodyPr/>
          <a:lstStyle/>
          <a:p>
            <a:r>
              <a:rPr lang="en-US" dirty="0">
                <a:ea typeface="ヒラギノ角ゴ Pro W3" charset="-128"/>
              </a:rPr>
              <a:t>The Global Financial Crisis of 2007–2009 </a:t>
            </a:r>
            <a:r>
              <a:rPr lang="en-US" sz="2000" b="0" dirty="0">
                <a:ea typeface="ヒラギノ角ゴ Pro W3" charset="-128"/>
              </a:rPr>
              <a:t>(6 of 8)</a:t>
            </a:r>
            <a:endParaRPr lang="en-US" b="0" dirty="0">
              <a:ea typeface="ヒラギノ角ゴ Pro W3" charset="-128"/>
            </a:endParaRPr>
          </a:p>
        </p:txBody>
      </p:sp>
      <p:sp>
        <p:nvSpPr>
          <p:cNvPr id="3" name="Content Placeholder 2"/>
          <p:cNvSpPr>
            <a:spLocks noGrp="1"/>
          </p:cNvSpPr>
          <p:nvPr>
            <p:ph idx="1"/>
          </p:nvPr>
        </p:nvSpPr>
        <p:spPr/>
        <p:txBody>
          <a:bodyPr/>
          <a:lstStyle/>
          <a:p>
            <a:r>
              <a:rPr lang="en-US" dirty="0">
                <a:ea typeface="ヒラギノ角ゴ Pro W3" charset="-128"/>
              </a:rPr>
              <a:t>High-profile financial firms fail, in the U.S. and Europe (contd.)</a:t>
            </a:r>
          </a:p>
          <a:p>
            <a:pPr lvl="1"/>
            <a:r>
              <a:rPr lang="en-US" dirty="0">
                <a:ea typeface="ヒラギノ角ゴ Pro W3" charset="-128"/>
              </a:rPr>
              <a:t>In the United Kingdom: Northern Rock (September 2008), Royal Bank of Scotland (October 2008)</a:t>
            </a:r>
          </a:p>
          <a:p>
            <a:pPr lvl="1"/>
            <a:r>
              <a:rPr lang="en-US" dirty="0">
                <a:ea typeface="ヒラギノ角ゴ Pro W3" charset="-128"/>
              </a:rPr>
              <a:t>Elsewhere: BPN (Portugal, November 2008), Anglo-Irish Bank (January 2009), the whole Icelandic banking sector (October 2008)</a:t>
            </a:r>
          </a:p>
        </p:txBody>
      </p:sp>
    </p:spTree>
    <p:extLst>
      <p:ext uri="{BB962C8B-B14F-4D97-AF65-F5344CB8AC3E}">
        <p14:creationId xmlns:p14="http://schemas.microsoft.com/office/powerpoint/2010/main" val="1167386076"/>
      </p:ext>
    </p:extLst>
  </p:cSld>
  <p:clrMapOvr>
    <a:masterClrMapping/>
  </p:clrMapOvr>
  <p:transition spd="slow">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924800" cy="1097280"/>
          </a:xfrm>
        </p:spPr>
        <p:txBody>
          <a:bodyPr/>
          <a:lstStyle/>
          <a:p>
            <a:r>
              <a:rPr lang="en-US" dirty="0">
                <a:ea typeface="ヒラギノ角ゴ Pro W3" charset="-128"/>
              </a:rPr>
              <a:t>The Global Financial Crisis of </a:t>
            </a:r>
            <a:r>
              <a:rPr lang="en-US" dirty="0" smtClean="0">
                <a:ea typeface="ヒラギノ角ゴ Pro W3" charset="-128"/>
              </a:rPr>
              <a:t>2007</a:t>
            </a:r>
            <a:r>
              <a:rPr lang="en-US" dirty="0" smtClean="0">
                <a:latin typeface="Arial MT Pro"/>
                <a:ea typeface="ヒラギノ角ゴ Pro W3" charset="-128"/>
              </a:rPr>
              <a:t>–</a:t>
            </a:r>
            <a:r>
              <a:rPr lang="en-US" dirty="0" smtClean="0">
                <a:ea typeface="ヒラギノ角ゴ Pro W3" charset="-128"/>
              </a:rPr>
              <a:t>2009</a:t>
            </a:r>
            <a:r>
              <a:rPr lang="en-US" b="0" dirty="0" smtClean="0"/>
              <a:t> </a:t>
            </a:r>
            <a:r>
              <a:rPr lang="en-US" sz="2000" b="0" dirty="0" smtClean="0"/>
              <a:t>(7 </a:t>
            </a:r>
            <a:r>
              <a:rPr lang="en-US" sz="2000" b="0" dirty="0"/>
              <a:t>of </a:t>
            </a:r>
            <a:r>
              <a:rPr lang="en-US" sz="2000" b="0" dirty="0" smtClean="0"/>
              <a:t>8)</a:t>
            </a:r>
            <a:endParaRPr lang="en-US" dirty="0"/>
          </a:p>
        </p:txBody>
      </p:sp>
      <p:sp>
        <p:nvSpPr>
          <p:cNvPr id="3" name="Content Placeholder 2"/>
          <p:cNvSpPr>
            <a:spLocks noGrp="1"/>
          </p:cNvSpPr>
          <p:nvPr>
            <p:ph idx="1"/>
          </p:nvPr>
        </p:nvSpPr>
        <p:spPr/>
        <p:txBody>
          <a:bodyPr/>
          <a:lstStyle/>
          <a:p>
            <a:r>
              <a:rPr lang="en-US" dirty="0">
                <a:ea typeface="ヒラギノ角ゴ Pro W3" charset="-128"/>
              </a:rPr>
              <a:t>Bailouts</a:t>
            </a:r>
          </a:p>
          <a:p>
            <a:pPr lvl="1"/>
            <a:r>
              <a:rPr lang="en-US" dirty="0"/>
              <a:t>In the United States, Congress approved a $787 billion economic stimulus plan on February 13, 2009. </a:t>
            </a:r>
          </a:p>
          <a:p>
            <a:pPr lvl="1"/>
            <a:r>
              <a:rPr lang="en-US" dirty="0"/>
              <a:t>In the United Kingdom, the government announced a £500 billion bank rescue package in October, 2008.</a:t>
            </a:r>
          </a:p>
          <a:p>
            <a:pPr lvl="1"/>
            <a:r>
              <a:rPr lang="en-US" dirty="0"/>
              <a:t>Similarly, in countries such as Ireland, Spain, Belgium, and the Netherland, large scale rescue plans were announced to bail out ailing banks.</a:t>
            </a:r>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772400" cy="1097280"/>
          </a:xfrm>
        </p:spPr>
        <p:txBody>
          <a:bodyPr/>
          <a:lstStyle/>
          <a:p>
            <a:r>
              <a:rPr lang="en-US" dirty="0">
                <a:ea typeface="ヒラギノ角ゴ Pro W3" charset="-128"/>
              </a:rPr>
              <a:t>The Global Financial Crisis of </a:t>
            </a:r>
            <a:r>
              <a:rPr lang="en-US" dirty="0" smtClean="0">
                <a:ea typeface="ヒラギノ角ゴ Pro W3" charset="-128"/>
              </a:rPr>
              <a:t>2007</a:t>
            </a:r>
            <a:r>
              <a:rPr lang="en-US" dirty="0" smtClean="0">
                <a:latin typeface="Arial MT Pro"/>
                <a:ea typeface="ヒラギノ角ゴ Pro W3" charset="-128"/>
              </a:rPr>
              <a:t>–</a:t>
            </a:r>
            <a:r>
              <a:rPr lang="en-US" dirty="0" smtClean="0">
                <a:ea typeface="ヒラギノ角ゴ Pro W3" charset="-128"/>
              </a:rPr>
              <a:t>2009</a:t>
            </a:r>
            <a:r>
              <a:rPr lang="en-US" b="0" dirty="0" smtClean="0"/>
              <a:t> </a:t>
            </a:r>
            <a:r>
              <a:rPr lang="en-US" sz="2000" b="0" dirty="0" smtClean="0"/>
              <a:t>(8 </a:t>
            </a:r>
            <a:r>
              <a:rPr lang="en-US" sz="2000" b="0" dirty="0"/>
              <a:t>of </a:t>
            </a:r>
            <a:r>
              <a:rPr lang="en-US" sz="2000" b="0" dirty="0" smtClean="0"/>
              <a:t>8)</a:t>
            </a:r>
            <a:endParaRPr lang="en-US" dirty="0"/>
          </a:p>
        </p:txBody>
      </p:sp>
      <p:sp>
        <p:nvSpPr>
          <p:cNvPr id="3" name="Content Placeholder 2"/>
          <p:cNvSpPr>
            <a:spLocks noGrp="1"/>
          </p:cNvSpPr>
          <p:nvPr>
            <p:ph idx="1"/>
          </p:nvPr>
        </p:nvSpPr>
        <p:spPr/>
        <p:txBody>
          <a:bodyPr/>
          <a:lstStyle/>
          <a:p>
            <a:r>
              <a:rPr lang="en-US" dirty="0">
                <a:ea typeface="ヒラギノ角ゴ Pro W3" charset="-128"/>
              </a:rPr>
              <a:t>H</a:t>
            </a:r>
            <a:r>
              <a:rPr lang="en-US" dirty="0">
                <a:ea typeface="ヒラギノ角ゴ Pro W3" charset="-128"/>
                <a:sym typeface="+mn-ea"/>
              </a:rPr>
              <a:t>eight of the 2007</a:t>
            </a:r>
            <a:r>
              <a:rPr lang="en-US" dirty="0">
                <a:latin typeface="Arial MT Pro"/>
                <a:ea typeface="ヒラギノ角ゴ Pro W3" charset="-128"/>
                <a:sym typeface="+mn-ea"/>
              </a:rPr>
              <a:t>–</a:t>
            </a:r>
            <a:r>
              <a:rPr lang="en-US" dirty="0">
                <a:ea typeface="ヒラギノ角ゴ Pro W3" charset="-128"/>
                <a:sym typeface="+mn-ea"/>
              </a:rPr>
              <a:t>2009 Financial Crisis</a:t>
            </a:r>
            <a:endParaRPr lang="en-US" dirty="0">
              <a:ea typeface="ヒラギノ角ゴ Pro W3" charset="-128"/>
            </a:endParaRPr>
          </a:p>
          <a:p>
            <a:pPr lvl="1"/>
            <a:r>
              <a:rPr lang="en-US" sz="2200" dirty="0">
                <a:ea typeface="ヒラギノ角ゴ Pro W3" charset="-128"/>
                <a:sym typeface="+mn-ea"/>
              </a:rPr>
              <a:t>The stock market crash gathered pace in the fall of 2008, with the week beginning October 6, 2008, showing the worst weekly decline in U.S. history.</a:t>
            </a:r>
            <a:endParaRPr lang="en-US" sz="2200" dirty="0">
              <a:ea typeface="ヒラギノ角ゴ Pro W3" charset="-128"/>
            </a:endParaRPr>
          </a:p>
          <a:p>
            <a:pPr lvl="1"/>
            <a:r>
              <a:rPr lang="en-US" sz="2200" dirty="0">
                <a:ea typeface="ヒラギノ角ゴ Pro W3" charset="-128"/>
                <a:sym typeface="+mn-ea"/>
              </a:rPr>
              <a:t>Surging interest rates faced by borrowers led to sharp declines in consumer spending and investment.</a:t>
            </a:r>
            <a:endParaRPr lang="en-US" sz="2200" dirty="0">
              <a:ea typeface="ヒラギノ角ゴ Pro W3" charset="-128"/>
            </a:endParaRPr>
          </a:p>
          <a:p>
            <a:pPr lvl="1"/>
            <a:r>
              <a:rPr lang="en-US" sz="2200" dirty="0">
                <a:ea typeface="ヒラギノ角ゴ Pro W3" charset="-128"/>
                <a:sym typeface="+mn-ea"/>
              </a:rPr>
              <a:t>The unemployment rate shot up, going over the 10% level in late 2009 in the midst of the “</a:t>
            </a:r>
            <a:r>
              <a:rPr lang="en-US" altLang="ja-JP" sz="2200" dirty="0">
                <a:ea typeface="ヒラギノ角ゴ Pro W3" charset="-128"/>
                <a:sym typeface="+mn-ea"/>
              </a:rPr>
              <a:t>Great Recession, the worst economic contraction in the United States since World War II.</a:t>
            </a:r>
            <a:endParaRPr lang="en-US" sz="2200" dirty="0">
              <a:ea typeface="ヒラギノ角ゴ Pro W3" charset="-128"/>
            </a:endParaRPr>
          </a:p>
          <a:p>
            <a:r>
              <a:rPr lang="en-US" altLang="ja-JP" dirty="0">
                <a:ea typeface="ヒラギノ角ゴ Pro W3" charset="-128"/>
              </a:rPr>
              <a:t>Political consequences: electoral defeat of incumbent governments (Iceland, UK), unrest, increased polarization</a:t>
            </a:r>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775228"/>
          </a:xfrm>
        </p:spPr>
        <p:txBody>
          <a:bodyPr/>
          <a:lstStyle/>
          <a:p>
            <a:r>
              <a:rPr lang="en-US" dirty="0">
                <a:ea typeface="ヒラギノ角ゴ Pro W3" charset="-128"/>
              </a:rPr>
              <a:t>Government Intervention and the Recovery </a:t>
            </a:r>
            <a:endParaRPr lang="en-US" dirty="0"/>
          </a:p>
        </p:txBody>
      </p:sp>
      <p:sp>
        <p:nvSpPr>
          <p:cNvPr id="3" name="Content Placeholder 2"/>
          <p:cNvSpPr>
            <a:spLocks noGrp="1"/>
          </p:cNvSpPr>
          <p:nvPr>
            <p:ph idx="1"/>
          </p:nvPr>
        </p:nvSpPr>
        <p:spPr/>
        <p:txBody>
          <a:bodyPr/>
          <a:lstStyle/>
          <a:p>
            <a:r>
              <a:rPr lang="en-US" dirty="0"/>
              <a:t>Short-term Responses and Recovery</a:t>
            </a:r>
          </a:p>
          <a:p>
            <a:pPr lvl="1"/>
            <a:r>
              <a:rPr lang="en-US" dirty="0"/>
              <a:t>Financial Bailouts: In order to save their financial sectors and to avoid contagion, financial support was provided by many governments to bail out banks, other financial institutions, and even the so-called “too-big-to-fail” firms that were severely affected by the financial crisis.</a:t>
            </a:r>
          </a:p>
          <a:p>
            <a:pPr lvl="1"/>
            <a:r>
              <a:rPr lang="en-US" dirty="0"/>
              <a:t>Fiscal Stimulus Spending: To boost their individual economies, most governments used fiscal stimulus packages that combined government expenditure and tax cuts.</a:t>
            </a:r>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ea typeface="ヒラギノ角ゴ Pro W3" charset="-128"/>
              </a:rPr>
              <a:t>Define the term </a:t>
            </a:r>
            <a:r>
              <a:rPr lang="en-US" dirty="0" smtClean="0">
                <a:ea typeface="ヒラギノ角ゴ Pro W3" charset="-128"/>
              </a:rPr>
              <a:t>“</a:t>
            </a:r>
            <a:r>
              <a:rPr lang="en-US" altLang="ja-JP" dirty="0" smtClean="0">
                <a:ea typeface="ヒラギノ角ゴ Pro W3" charset="-128"/>
              </a:rPr>
              <a:t>financial </a:t>
            </a:r>
            <a:r>
              <a:rPr lang="en-US" altLang="ja-JP" dirty="0">
                <a:ea typeface="ヒラギノ角ゴ Pro W3" charset="-128"/>
              </a:rPr>
              <a:t>crisis</a:t>
            </a:r>
            <a:r>
              <a:rPr lang="en-US" altLang="ja-JP" dirty="0" smtClean="0">
                <a:ea typeface="ヒラギノ角ゴ Pro W3" charset="-128"/>
              </a:rPr>
              <a:t>.”</a:t>
            </a:r>
            <a:endParaRPr lang="en-US" altLang="ja-JP" dirty="0">
              <a:ea typeface="ヒラギノ角ゴ Pro W3" charset="-128"/>
            </a:endParaRPr>
          </a:p>
          <a:p>
            <a:r>
              <a:rPr lang="en-US" dirty="0">
                <a:ea typeface="ヒラギノ角ゴ Pro W3" charset="-128"/>
              </a:rPr>
              <a:t>Identify the key features of the three stages of a financial crisis.</a:t>
            </a:r>
          </a:p>
          <a:p>
            <a:r>
              <a:rPr lang="en-US" dirty="0">
                <a:ea typeface="ヒラギノ角ゴ Pro W3" charset="-128"/>
              </a:rPr>
              <a:t>Describe the causes and consequences of the global financial crisis of </a:t>
            </a:r>
            <a:r>
              <a:rPr lang="en-US" dirty="0" smtClean="0">
                <a:ea typeface="ヒラギノ角ゴ Pro W3" charset="-128"/>
              </a:rPr>
              <a:t>2007</a:t>
            </a:r>
            <a:r>
              <a:rPr lang="en-US" dirty="0" smtClean="0">
                <a:latin typeface="Arial MT Pro"/>
                <a:ea typeface="ヒラギノ角ゴ Pro W3" charset="-128"/>
              </a:rPr>
              <a:t>–</a:t>
            </a:r>
            <a:r>
              <a:rPr lang="en-US" dirty="0" smtClean="0">
                <a:ea typeface="ヒラギノ角ゴ Pro W3" charset="-128"/>
              </a:rPr>
              <a:t>2009</a:t>
            </a:r>
            <a:r>
              <a:rPr lang="en-US" dirty="0">
                <a:ea typeface="ヒラギノ角ゴ Pro W3" charset="-128"/>
              </a:rPr>
              <a:t>.</a:t>
            </a:r>
          </a:p>
          <a:p>
            <a:r>
              <a:rPr lang="en-US" dirty="0">
                <a:ea typeface="ヒラギノ角ゴ Pro W3" charset="-128"/>
              </a:rPr>
              <a:t>Summarize the changes to financial regulation that developed in response to the global financial crisis of </a:t>
            </a:r>
            <a:r>
              <a:rPr lang="en-US" dirty="0" smtClean="0">
                <a:ea typeface="ヒラギノ角ゴ Pro W3" charset="-128"/>
              </a:rPr>
              <a:t>2007</a:t>
            </a:r>
            <a:r>
              <a:rPr lang="en-US" dirty="0" smtClean="0">
                <a:latin typeface="Arial MT Pro"/>
                <a:ea typeface="ヒラギノ角ゴ Pro W3" charset="-128"/>
              </a:rPr>
              <a:t>–</a:t>
            </a:r>
            <a:r>
              <a:rPr lang="en-US" dirty="0" smtClean="0">
                <a:ea typeface="ヒラギノ角ゴ Pro W3" charset="-128"/>
              </a:rPr>
              <a:t>2009</a:t>
            </a:r>
            <a:r>
              <a:rPr lang="en-US" dirty="0">
                <a:ea typeface="ヒラギノ角ゴ Pro W3" charset="-128"/>
              </a:rPr>
              <a:t>.</a:t>
            </a:r>
          </a:p>
          <a:p>
            <a:r>
              <a:rPr lang="en-US" dirty="0">
                <a:ea typeface="ヒラギノ角ゴ Pro W3" charset="-128"/>
              </a:rPr>
              <a:t>Identify the gaps in current financial regulation and how they might be addressed with future regulatory changes.</a:t>
            </a:r>
            <a:endParaRPr lang="en-US" dirty="0"/>
          </a:p>
        </p:txBody>
      </p:sp>
    </p:spTree>
    <p:extLst>
      <p:ext uri="{BB962C8B-B14F-4D97-AF65-F5344CB8AC3E}">
        <p14:creationId xmlns:p14="http://schemas.microsoft.com/office/powerpoint/2010/main" val="1108640569"/>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Stabilizing the Global Financial System: Long-Term Responses</a:t>
            </a:r>
          </a:p>
        </p:txBody>
      </p:sp>
      <p:sp>
        <p:nvSpPr>
          <p:cNvPr id="3" name="Content Placeholder 2"/>
          <p:cNvSpPr>
            <a:spLocks noGrp="1"/>
          </p:cNvSpPr>
          <p:nvPr>
            <p:ph idx="1"/>
          </p:nvPr>
        </p:nvSpPr>
        <p:spPr/>
        <p:txBody>
          <a:bodyPr/>
          <a:lstStyle/>
          <a:p>
            <a:r>
              <a:rPr lang="en-US" dirty="0"/>
              <a:t>With the individual emergency national bailouts to rescue national economies and financial sectors, global leaders looked to building a more stable and robust global financial system. Steps taken by governments included</a:t>
            </a:r>
          </a:p>
          <a:p>
            <a:pPr lvl="1"/>
            <a:r>
              <a:rPr lang="en-US" dirty="0"/>
              <a:t>Implement sound macroeconomic policies</a:t>
            </a:r>
          </a:p>
          <a:p>
            <a:pPr lvl="1"/>
            <a:r>
              <a:rPr lang="en-US" dirty="0"/>
              <a:t>Enhance their financial infrastructure</a:t>
            </a:r>
          </a:p>
          <a:p>
            <a:pPr lvl="1"/>
            <a:r>
              <a:rPr lang="en-US" dirty="0"/>
              <a:t>Develop financial education and consumer protection rules</a:t>
            </a:r>
          </a:p>
          <a:p>
            <a:pPr lvl="1"/>
            <a:r>
              <a:rPr lang="en-US" dirty="0"/>
              <a:t>Enact macro- and microprudential regulations.</a:t>
            </a:r>
          </a:p>
        </p:txBody>
      </p:sp>
    </p:spTree>
    <p:extLst>
      <p:ext uri="{BB962C8B-B14F-4D97-AF65-F5344CB8AC3E}">
        <p14:creationId xmlns:p14="http://schemas.microsoft.com/office/powerpoint/2010/main" val="2361368362"/>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lstStyle/>
          <a:p>
            <a:r>
              <a:rPr lang="en-US" dirty="0">
                <a:ea typeface="ヒラギノ角ゴ Pro W3" charset="-128"/>
              </a:rPr>
              <a:t>Long-Term Responses (contd.)</a:t>
            </a:r>
            <a:endParaRPr lang="en-US" dirty="0"/>
          </a:p>
        </p:txBody>
      </p:sp>
      <p:sp>
        <p:nvSpPr>
          <p:cNvPr id="3" name="Content Placeholder 2"/>
          <p:cNvSpPr>
            <a:spLocks noGrp="1"/>
          </p:cNvSpPr>
          <p:nvPr>
            <p:ph idx="1"/>
          </p:nvPr>
        </p:nvSpPr>
        <p:spPr/>
        <p:txBody>
          <a:bodyPr/>
          <a:lstStyle/>
          <a:p>
            <a:r>
              <a:rPr lang="en-US" dirty="0">
                <a:ea typeface="ヒラギノ角ゴ Pro W3" charset="-128"/>
              </a:rPr>
              <a:t>At the international level </a:t>
            </a:r>
          </a:p>
          <a:p>
            <a:pPr lvl="1"/>
            <a:r>
              <a:rPr lang="en-US" dirty="0">
                <a:ea typeface="ヒラギノ角ゴ Pro W3" charset="-128"/>
              </a:rPr>
              <a:t>proactive globally-binding supervision was designed</a:t>
            </a:r>
          </a:p>
          <a:p>
            <a:pPr lvl="1"/>
            <a:r>
              <a:rPr lang="en-US" dirty="0">
                <a:ea typeface="ヒラギノ角ゴ Pro W3" charset="-128"/>
              </a:rPr>
              <a:t>financial market discipline enforced</a:t>
            </a:r>
          </a:p>
          <a:p>
            <a:pPr lvl="1"/>
            <a:r>
              <a:rPr lang="en-US" dirty="0">
                <a:ea typeface="ヒラギノ角ゴ Pro W3" charset="-128"/>
              </a:rPr>
              <a:t>systemic risk managed</a:t>
            </a:r>
          </a:p>
          <a:p>
            <a:r>
              <a:rPr lang="en-US" dirty="0">
                <a:ea typeface="ヒラギノ角ゴ Pro W3" charset="-128"/>
              </a:rPr>
              <a:t>To avoid collective action problems and to ensure that policy actions are mutually consistent with national growth objectives, aggregate plans began to be drafted simultaneously. The first ever of these is the Mutual Assessment Process (MAP) launched in 2009 by the G20. </a:t>
            </a:r>
          </a:p>
        </p:txBody>
      </p:sp>
    </p:spTree>
    <p:extLst>
      <p:ext uri="{BB962C8B-B14F-4D97-AF65-F5344CB8AC3E}">
        <p14:creationId xmlns:p14="http://schemas.microsoft.com/office/powerpoint/2010/main" val="3400215112"/>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Dynamics of Financial Crisis in Emerging Market </a:t>
            </a:r>
            <a:r>
              <a:rPr lang="en-US" dirty="0" smtClean="0">
                <a:ea typeface="ヒラギノ角ゴ Pro W3" charset="-128"/>
              </a:rPr>
              <a:t>Economies </a:t>
            </a:r>
            <a:r>
              <a:rPr lang="en-US" sz="2000" b="0" dirty="0" smtClean="0">
                <a:ea typeface="ヒラギノ角ゴ Pro W3" charset="-128"/>
              </a:rPr>
              <a:t>(1 of 5)</a:t>
            </a:r>
            <a:endParaRPr lang="en-US" b="0" dirty="0"/>
          </a:p>
        </p:txBody>
      </p:sp>
      <p:sp>
        <p:nvSpPr>
          <p:cNvPr id="3" name="Content Placeholder 2"/>
          <p:cNvSpPr>
            <a:spLocks noGrp="1"/>
          </p:cNvSpPr>
          <p:nvPr>
            <p:ph idx="1"/>
          </p:nvPr>
        </p:nvSpPr>
        <p:spPr/>
        <p:txBody>
          <a:bodyPr/>
          <a:lstStyle/>
          <a:p>
            <a:r>
              <a:rPr lang="en-US" sz="2300" dirty="0">
                <a:ea typeface="ヒラギノ角ゴ Pro W3" charset="-128"/>
              </a:rPr>
              <a:t>Stage one: Initial Phase</a:t>
            </a:r>
          </a:p>
          <a:p>
            <a:pPr lvl="1"/>
            <a:r>
              <a:rPr lang="en-US" sz="2300" dirty="0">
                <a:ea typeface="ヒラギノ角ゴ Pro W3" charset="-128"/>
              </a:rPr>
              <a:t>Path A: Credit Boom and Bust</a:t>
            </a:r>
          </a:p>
          <a:p>
            <a:pPr lvl="2"/>
            <a:r>
              <a:rPr lang="en-US" sz="2000" dirty="0">
                <a:ea typeface="MS PGothic" panose="020B0600070205080204" pitchFamily="34" charset="-128"/>
              </a:rPr>
              <a:t>Weak supervision and lack of expertise </a:t>
            </a:r>
            <a:r>
              <a:rPr lang="en-US" sz="2000" dirty="0" smtClean="0">
                <a:ea typeface="MS PGothic" panose="020B0600070205080204" pitchFamily="34" charset="-128"/>
              </a:rPr>
              <a:t>lead </a:t>
            </a:r>
            <a:r>
              <a:rPr lang="en-US" sz="2000" dirty="0">
                <a:ea typeface="MS PGothic" panose="020B0600070205080204" pitchFamily="34" charset="-128"/>
              </a:rPr>
              <a:t>to a lending boom.</a:t>
            </a:r>
          </a:p>
          <a:p>
            <a:pPr lvl="2"/>
            <a:r>
              <a:rPr lang="en-US" sz="2000" dirty="0">
                <a:ea typeface="MS PGothic" panose="020B0600070205080204" pitchFamily="34" charset="-128"/>
              </a:rPr>
              <a:t>Domestic banks borrow from foreign banks. </a:t>
            </a:r>
          </a:p>
          <a:p>
            <a:pPr lvl="2"/>
            <a:r>
              <a:rPr lang="en-US" sz="2000" dirty="0">
                <a:ea typeface="MS PGothic" panose="020B0600070205080204" pitchFamily="34" charset="-128"/>
              </a:rPr>
              <a:t>Fixed exchange rates give a sense of lower risk.</a:t>
            </a:r>
          </a:p>
          <a:p>
            <a:pPr lvl="2"/>
            <a:r>
              <a:rPr lang="en-US" sz="2000" dirty="0">
                <a:ea typeface="MS PGothic" panose="020B0600070205080204" pitchFamily="34" charset="-128"/>
              </a:rPr>
              <a:t>Banks play a more important role in emerging market economies, since securities markets are not well developed </a:t>
            </a:r>
            <a:r>
              <a:rPr lang="en-US" sz="2000" dirty="0" smtClean="0">
                <a:ea typeface="MS PGothic" panose="020B0600070205080204" pitchFamily="34" charset="-128"/>
              </a:rPr>
              <a:t>yet.</a:t>
            </a:r>
          </a:p>
          <a:p>
            <a:pPr lvl="2"/>
            <a:r>
              <a:rPr lang="en-US" sz="2000" dirty="0" smtClean="0"/>
              <a:t>At </a:t>
            </a:r>
            <a:r>
              <a:rPr lang="en-US" sz="2000" dirty="0"/>
              <a:t>this stage emerging economies may report “sound </a:t>
            </a:r>
            <a:r>
              <a:rPr lang="en-US" sz="2000" dirty="0" smtClean="0"/>
              <a:t>fundamentals.” For example, </a:t>
            </a:r>
            <a:r>
              <a:rPr lang="en-US" sz="2000" dirty="0"/>
              <a:t>fiscal positions may be sound.</a:t>
            </a:r>
          </a:p>
          <a:p>
            <a:pPr lvl="2"/>
            <a:r>
              <a:rPr lang="en-US" sz="2000" dirty="0"/>
              <a:t>Credit boom </a:t>
            </a:r>
            <a:r>
              <a:rPr lang="en-US" sz="2000" dirty="0" smtClean="0"/>
              <a:t>is associated </a:t>
            </a:r>
            <a:r>
              <a:rPr lang="en-US" sz="2000" dirty="0"/>
              <a:t>with deteriorating balance of payments</a:t>
            </a:r>
            <a:r>
              <a:rPr lang="en-US" sz="2000" dirty="0" smtClean="0"/>
              <a:t>.</a:t>
            </a:r>
            <a:endParaRPr lang="en-US" sz="2000" dirty="0"/>
          </a:p>
        </p:txBody>
      </p:sp>
    </p:spTree>
    <p:extLst>
      <p:ext uri="{BB962C8B-B14F-4D97-AF65-F5344CB8AC3E}">
        <p14:creationId xmlns:p14="http://schemas.microsoft.com/office/powerpoint/2010/main" val="69535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Dynamics of Financial Crisis in Emerging Market </a:t>
            </a:r>
            <a:r>
              <a:rPr lang="en-US" dirty="0" smtClean="0">
                <a:ea typeface="ヒラギノ角ゴ Pro W3" charset="-128"/>
              </a:rPr>
              <a:t>Economies</a:t>
            </a:r>
            <a:r>
              <a:rPr lang="en-US" b="0" dirty="0">
                <a:ea typeface="ヒラギノ角ゴ Pro W3" charset="-128"/>
              </a:rPr>
              <a:t> </a:t>
            </a:r>
            <a:r>
              <a:rPr lang="en-US" sz="2000" b="0" dirty="0" smtClean="0">
                <a:ea typeface="ヒラギノ角ゴ Pro W3" charset="-128"/>
              </a:rPr>
              <a:t>(2 </a:t>
            </a:r>
            <a:r>
              <a:rPr lang="en-US" sz="2000" b="0" dirty="0">
                <a:ea typeface="ヒラギノ角ゴ Pro W3" charset="-128"/>
              </a:rPr>
              <a:t>of </a:t>
            </a:r>
            <a:r>
              <a:rPr lang="en-US" sz="2000" b="0" dirty="0" smtClean="0">
                <a:ea typeface="ヒラギノ角ゴ Pro W3" charset="-128"/>
              </a:rPr>
              <a:t>5)</a:t>
            </a:r>
            <a:endParaRPr lang="en-US" dirty="0"/>
          </a:p>
        </p:txBody>
      </p:sp>
      <p:sp>
        <p:nvSpPr>
          <p:cNvPr id="3" name="Content Placeholder 2"/>
          <p:cNvSpPr>
            <a:spLocks noGrp="1"/>
          </p:cNvSpPr>
          <p:nvPr>
            <p:ph idx="1"/>
          </p:nvPr>
        </p:nvSpPr>
        <p:spPr/>
        <p:txBody>
          <a:bodyPr/>
          <a:lstStyle/>
          <a:p>
            <a:r>
              <a:rPr lang="en-US" dirty="0">
                <a:ea typeface="ヒラギノ角ゴ Pro W3" charset="-128"/>
              </a:rPr>
              <a:t>Stage one: Initial Phase</a:t>
            </a:r>
          </a:p>
          <a:p>
            <a:pPr lvl="1"/>
            <a:r>
              <a:rPr lang="en-US" sz="2200" dirty="0">
                <a:ea typeface="ヒラギノ角ゴ Pro W3" charset="-128"/>
              </a:rPr>
              <a:t>Path B: Severe Fiscal Imbalances</a:t>
            </a:r>
          </a:p>
          <a:p>
            <a:pPr lvl="2"/>
            <a:r>
              <a:rPr lang="en-US" sz="2000" dirty="0">
                <a:ea typeface="MS PGothic" panose="020B0600070205080204" pitchFamily="34" charset="-128"/>
              </a:rPr>
              <a:t>Governments in need of funds sometimes force banks to buy government debt. </a:t>
            </a:r>
          </a:p>
          <a:p>
            <a:pPr lvl="2"/>
            <a:r>
              <a:rPr lang="en-US" sz="2000" dirty="0">
                <a:ea typeface="MS PGothic" panose="020B0600070205080204" pitchFamily="34" charset="-128"/>
              </a:rPr>
              <a:t>When government debt loses value, banks lose and their net worth decreases. </a:t>
            </a:r>
          </a:p>
          <a:p>
            <a:pPr lvl="1"/>
            <a:r>
              <a:rPr lang="en-US" sz="2200" dirty="0">
                <a:ea typeface="ヒラギノ角ゴ Pro W3" charset="-128"/>
              </a:rPr>
              <a:t>Additional factors:</a:t>
            </a:r>
          </a:p>
          <a:p>
            <a:pPr lvl="2"/>
            <a:r>
              <a:rPr lang="en-US" sz="2000" dirty="0">
                <a:ea typeface="MS PGothic" panose="020B0600070205080204" pitchFamily="34" charset="-128"/>
              </a:rPr>
              <a:t>Increase in interest rates (from abroad)</a:t>
            </a:r>
          </a:p>
          <a:p>
            <a:pPr lvl="2"/>
            <a:r>
              <a:rPr lang="en-US" sz="2000" dirty="0">
                <a:ea typeface="MS PGothic" panose="020B0600070205080204" pitchFamily="34" charset="-128"/>
              </a:rPr>
              <a:t>Asset price </a:t>
            </a:r>
            <a:endParaRPr lang="en-US" sz="2000" dirty="0" smtClean="0">
              <a:ea typeface="MS PGothic" panose="020B0600070205080204" pitchFamily="34" charset="-128"/>
            </a:endParaRPr>
          </a:p>
          <a:p>
            <a:pPr lvl="3"/>
            <a:r>
              <a:rPr lang="en-US" sz="2000" dirty="0"/>
              <a:t>Decrease firms' net worth and thus increase adverse selection </a:t>
            </a:r>
            <a:r>
              <a:rPr lang="en-US" sz="2000" dirty="0" smtClean="0"/>
              <a:t>problems</a:t>
            </a:r>
            <a:endParaRPr lang="en-US" sz="2000" dirty="0">
              <a:ea typeface="MS PGothic" panose="020B0600070205080204" pitchFamily="34" charset="-128"/>
            </a:endParaRPr>
          </a:p>
          <a:p>
            <a:pPr lvl="2"/>
            <a:r>
              <a:rPr lang="en-US" sz="2000" dirty="0">
                <a:ea typeface="MS PGothic" panose="020B0600070205080204" pitchFamily="34" charset="-128"/>
              </a:rPr>
              <a:t>Uncertainty linked to unstable political systems</a:t>
            </a:r>
            <a:endParaRPr lang="en-US" sz="2000" dirty="0"/>
          </a:p>
        </p:txBody>
      </p:sp>
    </p:spTree>
    <p:extLst>
      <p:ext uri="{BB962C8B-B14F-4D97-AF65-F5344CB8AC3E}">
        <p14:creationId xmlns:p14="http://schemas.microsoft.com/office/powerpoint/2010/main" val="2444727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Dynamics of Financial Crisis in Emerging Market </a:t>
            </a:r>
            <a:r>
              <a:rPr lang="en-US" dirty="0" smtClean="0">
                <a:ea typeface="ヒラギノ角ゴ Pro W3" charset="-128"/>
              </a:rPr>
              <a:t>Economies</a:t>
            </a:r>
            <a:r>
              <a:rPr lang="en-US" b="0" dirty="0">
                <a:ea typeface="ヒラギノ角ゴ Pro W3" charset="-128"/>
              </a:rPr>
              <a:t> </a:t>
            </a:r>
            <a:r>
              <a:rPr lang="en-US" sz="2000" b="0" dirty="0" smtClean="0">
                <a:ea typeface="ヒラギノ角ゴ Pro W3" charset="-128"/>
              </a:rPr>
              <a:t>(3 </a:t>
            </a:r>
            <a:r>
              <a:rPr lang="en-US" sz="2000" b="0" dirty="0">
                <a:ea typeface="ヒラギノ角ゴ Pro W3" charset="-128"/>
              </a:rPr>
              <a:t>of </a:t>
            </a:r>
            <a:r>
              <a:rPr lang="en-US" sz="2000" b="0" dirty="0" smtClean="0">
                <a:ea typeface="ヒラギノ角ゴ Pro W3" charset="-128"/>
              </a:rPr>
              <a:t>5)</a:t>
            </a:r>
            <a:endParaRPr lang="en-US" dirty="0"/>
          </a:p>
        </p:txBody>
      </p:sp>
      <p:sp>
        <p:nvSpPr>
          <p:cNvPr id="3" name="Content Placeholder 2"/>
          <p:cNvSpPr>
            <a:spLocks noGrp="1"/>
          </p:cNvSpPr>
          <p:nvPr>
            <p:ph idx="1"/>
          </p:nvPr>
        </p:nvSpPr>
        <p:spPr/>
        <p:txBody>
          <a:bodyPr/>
          <a:lstStyle/>
          <a:p>
            <a:r>
              <a:rPr lang="en-US" dirty="0">
                <a:ea typeface="ヒラギノ角ゴ Pro W3" charset="-128"/>
              </a:rPr>
              <a:t>Stage two: Currency Crisis</a:t>
            </a:r>
          </a:p>
          <a:p>
            <a:pPr lvl="1"/>
            <a:r>
              <a:rPr lang="en-US" dirty="0">
                <a:ea typeface="ヒラギノ角ゴ Pro W3" charset="-128"/>
              </a:rPr>
              <a:t>Deterioration of bank balance sheets triggers currency crises:</a:t>
            </a:r>
          </a:p>
          <a:p>
            <a:pPr lvl="2"/>
            <a:r>
              <a:rPr lang="en-US" dirty="0">
                <a:ea typeface="MS PGothic" panose="020B0600070205080204" pitchFamily="34" charset="-128"/>
              </a:rPr>
              <a:t>Government cannot raise interest rates (doing so forces banks into insolvency)…</a:t>
            </a:r>
          </a:p>
          <a:p>
            <a:pPr lvl="2"/>
            <a:r>
              <a:rPr lang="en-US" dirty="0">
                <a:ea typeface="MS PGothic" panose="020B0600070205080204" pitchFamily="34" charset="-128"/>
              </a:rPr>
              <a:t>… and speculators expect a devaluation. </a:t>
            </a:r>
            <a:endParaRPr lang="en-US" dirty="0" smtClean="0">
              <a:ea typeface="MS PGothic" panose="020B0600070205080204" pitchFamily="34" charset="-128"/>
            </a:endParaRPr>
          </a:p>
          <a:p>
            <a:pPr lvl="2"/>
            <a:r>
              <a:rPr lang="en-US" dirty="0"/>
              <a:t>Note difference with advanced economies (where bank failures do not cause currency crisis</a:t>
            </a:r>
            <a:r>
              <a:rPr lang="en-US" dirty="0" smtClean="0"/>
              <a:t>)</a:t>
            </a:r>
            <a:endParaRPr lang="en-US" dirty="0">
              <a:ea typeface="MS PGothic" panose="020B0600070205080204" pitchFamily="34" charset="-128"/>
            </a:endParaRPr>
          </a:p>
          <a:p>
            <a:pPr lvl="1"/>
            <a:r>
              <a:rPr lang="en-US" dirty="0">
                <a:ea typeface="ヒラギノ角ゴ Pro W3" charset="-128"/>
              </a:rPr>
              <a:t>Severe fiscal imbalances triggers currency crises:</a:t>
            </a:r>
          </a:p>
          <a:p>
            <a:pPr lvl="2"/>
            <a:r>
              <a:rPr lang="en-US" dirty="0">
                <a:ea typeface="MS PGothic" panose="020B0600070205080204" pitchFamily="34" charset="-128"/>
              </a:rPr>
              <a:t>Foreign and domestic investors sell the domestic currency.</a:t>
            </a:r>
            <a:endParaRPr lang="en-US" dirty="0"/>
          </a:p>
        </p:txBody>
      </p:sp>
    </p:spTree>
    <p:extLst>
      <p:ext uri="{BB962C8B-B14F-4D97-AF65-F5344CB8AC3E}">
        <p14:creationId xmlns:p14="http://schemas.microsoft.com/office/powerpoint/2010/main" val="398835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Dynamics of Financial Crisis in Emerging Market </a:t>
            </a:r>
            <a:r>
              <a:rPr lang="en-US" dirty="0" smtClean="0">
                <a:ea typeface="ヒラギノ角ゴ Pro W3" charset="-128"/>
              </a:rPr>
              <a:t>Economies</a:t>
            </a:r>
            <a:r>
              <a:rPr lang="en-US" b="0" dirty="0">
                <a:ea typeface="ヒラギノ角ゴ Pro W3" charset="-128"/>
              </a:rPr>
              <a:t> </a:t>
            </a:r>
            <a:r>
              <a:rPr lang="en-US" sz="2000" b="0" dirty="0" smtClean="0">
                <a:ea typeface="ヒラギノ角ゴ Pro W3" charset="-128"/>
              </a:rPr>
              <a:t>(4 </a:t>
            </a:r>
            <a:r>
              <a:rPr lang="en-US" sz="2000" b="0" dirty="0">
                <a:ea typeface="ヒラギノ角ゴ Pro W3" charset="-128"/>
              </a:rPr>
              <a:t>of </a:t>
            </a:r>
            <a:r>
              <a:rPr lang="en-US" sz="2000" b="0" dirty="0" smtClean="0">
                <a:ea typeface="ヒラギノ角ゴ Pro W3" charset="-128"/>
              </a:rPr>
              <a:t>5)</a:t>
            </a:r>
            <a:endParaRPr lang="en-US" dirty="0"/>
          </a:p>
        </p:txBody>
      </p:sp>
      <p:sp>
        <p:nvSpPr>
          <p:cNvPr id="3" name="Content Placeholder 2"/>
          <p:cNvSpPr>
            <a:spLocks noGrp="1"/>
          </p:cNvSpPr>
          <p:nvPr>
            <p:ph idx="1"/>
          </p:nvPr>
        </p:nvSpPr>
        <p:spPr/>
        <p:txBody>
          <a:bodyPr/>
          <a:lstStyle/>
          <a:p>
            <a:r>
              <a:rPr lang="en-US" dirty="0">
                <a:ea typeface="ヒラギノ角ゴ Pro W3" charset="-128"/>
              </a:rPr>
              <a:t>Stage three: Full-Fledged Financial Crisis</a:t>
            </a:r>
          </a:p>
          <a:p>
            <a:pPr lvl="1"/>
            <a:r>
              <a:rPr lang="en-US" b="1" dirty="0" smtClean="0"/>
              <a:t>Currency mismatch: </a:t>
            </a:r>
            <a:r>
              <a:rPr lang="en-US" dirty="0" smtClean="0"/>
              <a:t>another </a:t>
            </a:r>
            <a:r>
              <a:rPr lang="en-US" dirty="0"/>
              <a:t>difference </a:t>
            </a:r>
            <a:r>
              <a:rPr lang="en-US" dirty="0" smtClean="0"/>
              <a:t>from advanced </a:t>
            </a:r>
            <a:r>
              <a:rPr lang="en-US" dirty="0"/>
              <a:t>economies</a:t>
            </a:r>
            <a:endParaRPr lang="en-US" b="1" dirty="0"/>
          </a:p>
          <a:p>
            <a:pPr lvl="2"/>
            <a:r>
              <a:rPr lang="en-US" dirty="0"/>
              <a:t>Arises out of the denomination of many debt contracts in a foreign currency (usually a foreign reserve currency such as the US$)</a:t>
            </a:r>
          </a:p>
          <a:p>
            <a:pPr lvl="2"/>
            <a:r>
              <a:rPr lang="en-US" dirty="0"/>
              <a:t>At the same time, however, domestic income denominated in local currency</a:t>
            </a:r>
          </a:p>
          <a:p>
            <a:pPr lvl="1"/>
            <a:r>
              <a:rPr lang="en-US" dirty="0"/>
              <a:t>With currency crisis, firms face a higher debt</a:t>
            </a:r>
          </a:p>
          <a:p>
            <a:pPr lvl="1"/>
            <a:r>
              <a:rPr lang="en-US" dirty="0" smtClean="0"/>
              <a:t>Net </a:t>
            </a:r>
            <a:r>
              <a:rPr lang="en-US" dirty="0"/>
              <a:t>worth decreases and averse selection problems </a:t>
            </a:r>
            <a:r>
              <a:rPr lang="en-US" dirty="0" smtClean="0"/>
              <a:t>increases</a:t>
            </a:r>
            <a:endParaRPr lang="en-US" dirty="0"/>
          </a:p>
        </p:txBody>
      </p:sp>
    </p:spTree>
    <p:extLst>
      <p:ext uri="{BB962C8B-B14F-4D97-AF65-F5344CB8AC3E}">
        <p14:creationId xmlns:p14="http://schemas.microsoft.com/office/powerpoint/2010/main" val="3703033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Dynamics of Financial Crisis in Emerging Market </a:t>
            </a:r>
            <a:r>
              <a:rPr lang="en-US" dirty="0" smtClean="0">
                <a:ea typeface="ヒラギノ角ゴ Pro W3" charset="-128"/>
              </a:rPr>
              <a:t>Economies</a:t>
            </a:r>
            <a:r>
              <a:rPr lang="en-US" b="0" dirty="0">
                <a:ea typeface="ヒラギノ角ゴ Pro W3" charset="-128"/>
              </a:rPr>
              <a:t> </a:t>
            </a:r>
            <a:r>
              <a:rPr lang="en-US" sz="2000" b="0" dirty="0" smtClean="0">
                <a:ea typeface="ヒラギノ角ゴ Pro W3" charset="-128"/>
              </a:rPr>
              <a:t>(5 </a:t>
            </a:r>
            <a:r>
              <a:rPr lang="en-US" sz="2000" b="0" dirty="0">
                <a:ea typeface="ヒラギノ角ゴ Pro W3" charset="-128"/>
              </a:rPr>
              <a:t>of </a:t>
            </a:r>
            <a:r>
              <a:rPr lang="en-US" sz="2000" b="0" dirty="0" smtClean="0">
                <a:ea typeface="ヒラギノ角ゴ Pro W3" charset="-128"/>
              </a:rPr>
              <a:t>5)</a:t>
            </a:r>
            <a:endParaRPr lang="en-US" dirty="0"/>
          </a:p>
        </p:txBody>
      </p:sp>
      <p:sp>
        <p:nvSpPr>
          <p:cNvPr id="3" name="Content Placeholder 2"/>
          <p:cNvSpPr>
            <a:spLocks noGrp="1"/>
          </p:cNvSpPr>
          <p:nvPr>
            <p:ph idx="1"/>
          </p:nvPr>
        </p:nvSpPr>
        <p:spPr/>
        <p:txBody>
          <a:bodyPr/>
          <a:lstStyle/>
          <a:p>
            <a:r>
              <a:rPr lang="en-US" dirty="0">
                <a:ea typeface="ヒラギノ角ゴ Pro W3" charset="-128"/>
              </a:rPr>
              <a:t>Stage three: Full-Fledged Financial Crisis</a:t>
            </a:r>
          </a:p>
          <a:p>
            <a:pPr lvl="1"/>
            <a:r>
              <a:rPr lang="en-US" dirty="0" smtClean="0"/>
              <a:t>Debt </a:t>
            </a:r>
            <a:r>
              <a:rPr lang="en-US" dirty="0"/>
              <a:t>burden in terms of domestic currency increases (net worth decreases).</a:t>
            </a:r>
          </a:p>
          <a:p>
            <a:pPr lvl="1"/>
            <a:r>
              <a:rPr lang="en-US" dirty="0"/>
              <a:t>Increase in expected and actual inflation reduces firms</a:t>
            </a:r>
            <a:r>
              <a:rPr lang="en-US" altLang="ja-JP" dirty="0"/>
              <a:t>’ cash flow.</a:t>
            </a:r>
          </a:p>
          <a:p>
            <a:pPr lvl="1"/>
            <a:r>
              <a:rPr lang="en-US" altLang="ja-JP" dirty="0"/>
              <a:t>“Twin crisis”</a:t>
            </a:r>
          </a:p>
          <a:p>
            <a:pPr lvl="1"/>
            <a:r>
              <a:rPr lang="en-US" dirty="0"/>
              <a:t>Banks are more likely to fail:</a:t>
            </a:r>
          </a:p>
          <a:p>
            <a:pPr lvl="2"/>
            <a:r>
              <a:rPr lang="en-US" dirty="0"/>
              <a:t>Individuals are less </a:t>
            </a:r>
            <a:r>
              <a:rPr lang="en-US" dirty="0" smtClean="0"/>
              <a:t>likely to payoff debts </a:t>
            </a:r>
            <a:r>
              <a:rPr lang="en-US" dirty="0"/>
              <a:t>(value of assets fall</a:t>
            </a:r>
            <a:r>
              <a:rPr lang="en-US" dirty="0" smtClean="0"/>
              <a:t>)</a:t>
            </a:r>
            <a:endParaRPr lang="en-US" dirty="0"/>
          </a:p>
          <a:p>
            <a:pPr lvl="2"/>
            <a:r>
              <a:rPr lang="en-US" dirty="0"/>
              <a:t>Debt denominated in foreign currency increases (value of liabilities increase</a:t>
            </a:r>
            <a:r>
              <a:rPr lang="en-US" dirty="0" smtClean="0"/>
              <a:t>)</a:t>
            </a:r>
            <a:endParaRPr lang="en-US" dirty="0"/>
          </a:p>
        </p:txBody>
      </p:sp>
    </p:spTree>
    <p:extLst>
      <p:ext uri="{BB962C8B-B14F-4D97-AF65-F5344CB8AC3E}">
        <p14:creationId xmlns:p14="http://schemas.microsoft.com/office/powerpoint/2010/main" val="199972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Figure </a:t>
            </a:r>
            <a:r>
              <a:rPr lang="en-US" dirty="0" smtClean="0">
                <a:ea typeface="ヒラギノ角ゴ Pro W3" charset="-128"/>
              </a:rPr>
              <a:t>1 </a:t>
            </a:r>
            <a:r>
              <a:rPr lang="en-US" dirty="0">
                <a:ea typeface="ヒラギノ角ゴ Pro W3" charset="-128"/>
              </a:rPr>
              <a:t>Sequence of Events in Emerging Market Financial Crises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7200" y="1437985"/>
            <a:ext cx="7772400" cy="5420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1869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Preventing </a:t>
            </a:r>
            <a:r>
              <a:rPr lang="en-US" dirty="0" smtClean="0">
                <a:ea typeface="ヒラギノ角ゴ Pro W3" charset="-128"/>
              </a:rPr>
              <a:t>Emerging Market </a:t>
            </a:r>
            <a:r>
              <a:rPr lang="en-US" smtClean="0">
                <a:ea typeface="ヒラギノ角ゴ Pro W3" charset="-128"/>
              </a:rPr>
              <a:t>Financial Crises</a:t>
            </a:r>
            <a:endParaRPr lang="en-US" dirty="0"/>
          </a:p>
        </p:txBody>
      </p:sp>
      <p:sp>
        <p:nvSpPr>
          <p:cNvPr id="3" name="Content Placeholder 2"/>
          <p:cNvSpPr>
            <a:spLocks noGrp="1"/>
          </p:cNvSpPr>
          <p:nvPr>
            <p:ph idx="1"/>
          </p:nvPr>
        </p:nvSpPr>
        <p:spPr/>
        <p:txBody>
          <a:bodyPr/>
          <a:lstStyle/>
          <a:p>
            <a:r>
              <a:rPr lang="en-US" dirty="0">
                <a:ea typeface="ヒラギノ角ゴ Pro W3" charset="-128"/>
              </a:rPr>
              <a:t>Beef up prudential regulation and supervision of banks</a:t>
            </a:r>
          </a:p>
          <a:p>
            <a:r>
              <a:rPr lang="en-US" dirty="0">
                <a:ea typeface="ヒラギノ角ゴ Pro W3" charset="-128"/>
              </a:rPr>
              <a:t>Encourage disclosure and market-based discipline</a:t>
            </a:r>
          </a:p>
          <a:p>
            <a:r>
              <a:rPr lang="en-US" dirty="0">
                <a:ea typeface="ヒラギノ角ゴ Pro W3" charset="-128"/>
              </a:rPr>
              <a:t>Limit currency mismatch</a:t>
            </a:r>
          </a:p>
          <a:p>
            <a:r>
              <a:rPr lang="en-US" dirty="0">
                <a:ea typeface="ヒラギノ角ゴ Pro W3" charset="-128"/>
              </a:rPr>
              <a:t>Sequence financial liberalization</a:t>
            </a:r>
            <a:endParaRPr lang="en-US" dirty="0"/>
          </a:p>
        </p:txBody>
      </p:sp>
    </p:spTree>
    <p:extLst>
      <p:ext uri="{BB962C8B-B14F-4D97-AF65-F5344CB8AC3E}">
        <p14:creationId xmlns:p14="http://schemas.microsoft.com/office/powerpoint/2010/main" val="1724840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Global: The European Sovereign Debt Crisis</a:t>
            </a:r>
            <a:endParaRPr lang="en-US" dirty="0"/>
          </a:p>
        </p:txBody>
      </p:sp>
      <p:sp>
        <p:nvSpPr>
          <p:cNvPr id="3" name="Content Placeholder 2"/>
          <p:cNvSpPr>
            <a:spLocks noGrp="1"/>
          </p:cNvSpPr>
          <p:nvPr>
            <p:ph idx="1"/>
          </p:nvPr>
        </p:nvSpPr>
        <p:spPr/>
        <p:txBody>
          <a:bodyPr/>
          <a:lstStyle/>
          <a:p>
            <a:r>
              <a:rPr lang="en-US" dirty="0">
                <a:ea typeface="ヒラギノ角ゴ Pro W3" charset="-128"/>
              </a:rPr>
              <a:t>The increase in budget deficits that followed the financial crash of </a:t>
            </a:r>
            <a:r>
              <a:rPr lang="en-US" dirty="0" smtClean="0">
                <a:ea typeface="ヒラギノ角ゴ Pro W3" charset="-128"/>
              </a:rPr>
              <a:t>2007</a:t>
            </a:r>
            <a:r>
              <a:rPr lang="en-US" dirty="0" smtClean="0">
                <a:latin typeface="Arial MT Pro"/>
                <a:ea typeface="ヒラギノ角ゴ Pro W3" charset="-128"/>
              </a:rPr>
              <a:t>–</a:t>
            </a:r>
            <a:r>
              <a:rPr lang="en-US" dirty="0" smtClean="0">
                <a:ea typeface="ヒラギノ角ゴ Pro W3" charset="-128"/>
              </a:rPr>
              <a:t>2009 </a:t>
            </a:r>
            <a:r>
              <a:rPr lang="en-US" dirty="0">
                <a:ea typeface="ヒラギノ角ゴ Pro W3" charset="-128"/>
              </a:rPr>
              <a:t>led to fears of government defaults and a surge in interest rates.</a:t>
            </a:r>
          </a:p>
          <a:p>
            <a:r>
              <a:rPr lang="en-US" dirty="0">
                <a:ea typeface="ヒラギノ角ゴ Pro W3" charset="-128"/>
              </a:rPr>
              <a:t>The sovereign debt </a:t>
            </a:r>
            <a:r>
              <a:rPr lang="en-US" dirty="0" smtClean="0">
                <a:ea typeface="ヒラギノ角ゴ Pro W3" charset="-128"/>
              </a:rPr>
              <a:t>crisis, </a:t>
            </a:r>
            <a:r>
              <a:rPr lang="en-US" dirty="0">
                <a:ea typeface="ヒラギノ角ゴ Pro W3" charset="-128"/>
              </a:rPr>
              <a:t>which began in Greece, moved on to Ireland, Portugal, </a:t>
            </a:r>
            <a:r>
              <a:rPr lang="en-US" dirty="0" smtClean="0">
                <a:ea typeface="ヒラギノ角ゴ Pro W3" charset="-128"/>
              </a:rPr>
              <a:t>Spain, </a:t>
            </a:r>
            <a:r>
              <a:rPr lang="en-US" dirty="0">
                <a:ea typeface="ヒラギノ角ゴ Pro W3" charset="-128"/>
              </a:rPr>
              <a:t>and Italy.</a:t>
            </a:r>
          </a:p>
          <a:p>
            <a:r>
              <a:rPr lang="en-US" dirty="0">
                <a:ea typeface="ヒラギノ角ゴ Pro W3" charset="-128"/>
              </a:rPr>
              <a:t>The stresses created by this and related events continue to threaten the viability of the </a:t>
            </a:r>
            <a:r>
              <a:rPr lang="en-US" dirty="0" smtClean="0">
                <a:ea typeface="ヒラギノ角ゴ Pro W3" charset="-128"/>
              </a:rPr>
              <a:t>euro</a:t>
            </a:r>
            <a:r>
              <a:rPr lang="en-US" dirty="0">
                <a:ea typeface="ヒラギノ角ゴ Pro W3" charset="-128"/>
              </a:rPr>
              <a:t>.</a:t>
            </a:r>
            <a:endParaRPr lang="en-US" dirty="0"/>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t>
            </a:r>
            <a:r>
              <a:rPr lang="en-US" dirty="0" smtClean="0"/>
              <a:t>Is </a:t>
            </a:r>
            <a:r>
              <a:rPr lang="en-US" dirty="0"/>
              <a:t>a Financial Crisis?</a:t>
            </a:r>
          </a:p>
        </p:txBody>
      </p:sp>
      <p:sp>
        <p:nvSpPr>
          <p:cNvPr id="3" name="Content Placeholder 2"/>
          <p:cNvSpPr>
            <a:spLocks noGrp="1"/>
          </p:cNvSpPr>
          <p:nvPr>
            <p:ph idx="1"/>
          </p:nvPr>
        </p:nvSpPr>
        <p:spPr/>
        <p:txBody>
          <a:bodyPr/>
          <a:lstStyle/>
          <a:p>
            <a:r>
              <a:rPr lang="en-US" dirty="0">
                <a:ea typeface="ヒラギノ角ゴ Pro W3" charset="-128"/>
              </a:rPr>
              <a:t>A financial crisis</a:t>
            </a:r>
            <a:r>
              <a:rPr lang="en-US" b="1" dirty="0">
                <a:ea typeface="ヒラギノ角ゴ Pro W3" charset="-128"/>
              </a:rPr>
              <a:t> </a:t>
            </a:r>
            <a:r>
              <a:rPr lang="en-US" dirty="0">
                <a:ea typeface="ヒラギノ角ゴ Pro W3" charset="-128"/>
              </a:rPr>
              <a:t>occurs when there is a particularly large disruption to information flows in financial markets, with the result that financial frictions increase sharply and financial markets stop functioning.</a:t>
            </a:r>
            <a:endParaRPr lang="en-US" dirty="0"/>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ヒラギノ角ゴ Pro W3" charset="-128"/>
              </a:rPr>
              <a:t>Dynamics of Financial Crises</a:t>
            </a:r>
            <a:endParaRPr lang="en-US" dirty="0"/>
          </a:p>
        </p:txBody>
      </p:sp>
      <p:sp>
        <p:nvSpPr>
          <p:cNvPr id="3" name="Content Placeholder 2"/>
          <p:cNvSpPr>
            <a:spLocks noGrp="1"/>
          </p:cNvSpPr>
          <p:nvPr>
            <p:ph idx="1"/>
          </p:nvPr>
        </p:nvSpPr>
        <p:spPr/>
        <p:txBody>
          <a:bodyPr/>
          <a:lstStyle/>
          <a:p>
            <a:r>
              <a:rPr lang="en-US" dirty="0">
                <a:ea typeface="ヒラギノ角ゴ Pro W3" charset="-128"/>
              </a:rPr>
              <a:t>Stage One: Initiation of a Financial Crisis</a:t>
            </a:r>
          </a:p>
          <a:p>
            <a:pPr lvl="1"/>
            <a:r>
              <a:rPr lang="en-US" dirty="0" smtClean="0">
                <a:ea typeface="ヒラギノ角ゴ Pro W3" charset="-128"/>
              </a:rPr>
              <a:t>Credit Boom and Bust: Mismanagement of financial liberalization/innovation </a:t>
            </a:r>
            <a:r>
              <a:rPr lang="en-US" altLang="en-US" dirty="0" smtClean="0">
                <a:ea typeface="ヒラギノ角ゴ Pro W3" pitchFamily="-84" charset="-128"/>
              </a:rPr>
              <a:t>drives </a:t>
            </a:r>
            <a:r>
              <a:rPr lang="en-US" altLang="en-US" dirty="0">
                <a:ea typeface="ヒラギノ角ゴ Pro W3" pitchFamily="-84" charset="-128"/>
              </a:rPr>
              <a:t>down the net worth of banks and triggers the </a:t>
            </a:r>
            <a:r>
              <a:rPr lang="en-US" altLang="en-US" b="1" dirty="0">
                <a:ea typeface="ヒラギノ角ゴ Pro W3" pitchFamily="-84" charset="-128"/>
              </a:rPr>
              <a:t>deleveraging</a:t>
            </a:r>
            <a:r>
              <a:rPr lang="en-US" altLang="en-US" dirty="0">
                <a:ea typeface="ヒラギノ角ゴ Pro W3" pitchFamily="-84" charset="-128"/>
              </a:rPr>
              <a:t> process</a:t>
            </a:r>
          </a:p>
          <a:p>
            <a:pPr lvl="1"/>
            <a:r>
              <a:rPr lang="en-US" dirty="0" smtClean="0">
                <a:ea typeface="ヒラギノ角ゴ Pro W3" charset="-128"/>
              </a:rPr>
              <a:t>Asset-price </a:t>
            </a:r>
            <a:r>
              <a:rPr lang="en-US" dirty="0">
                <a:ea typeface="ヒラギノ角ゴ Pro W3" charset="-128"/>
              </a:rPr>
              <a:t>Boom and </a:t>
            </a:r>
            <a:r>
              <a:rPr lang="en-US" dirty="0" smtClean="0">
                <a:ea typeface="ヒラギノ角ゴ Pro W3" charset="-128"/>
              </a:rPr>
              <a:t>Bust</a:t>
            </a:r>
          </a:p>
          <a:p>
            <a:pPr lvl="2"/>
            <a:r>
              <a:rPr lang="en-US" altLang="en-US" dirty="0" smtClean="0">
                <a:ea typeface="ヒラギノ角ゴ Pro W3" pitchFamily="-84" charset="-128"/>
              </a:rPr>
              <a:t>As </a:t>
            </a:r>
            <a:r>
              <a:rPr lang="en-US" altLang="en-US" dirty="0">
                <a:ea typeface="ヒラギノ角ゴ Pro W3" pitchFamily="-84" charset="-128"/>
              </a:rPr>
              <a:t>the asset-price bubble burst, the net worth of companies </a:t>
            </a:r>
            <a:r>
              <a:rPr lang="en-US" altLang="en-US" dirty="0" smtClean="0">
                <a:ea typeface="ヒラギノ角ゴ Pro W3" pitchFamily="-84" charset="-128"/>
              </a:rPr>
              <a:t>declines, encouraging firms to make riskier investment </a:t>
            </a:r>
            <a:endParaRPr lang="en-US" dirty="0" smtClean="0">
              <a:ea typeface="ヒラギノ角ゴ Pro W3" charset="-128"/>
            </a:endParaRPr>
          </a:p>
          <a:p>
            <a:pPr lvl="1"/>
            <a:r>
              <a:rPr lang="en-US" dirty="0" smtClean="0">
                <a:ea typeface="ヒラギノ角ゴ Pro W3" charset="-128"/>
              </a:rPr>
              <a:t>Increase </a:t>
            </a:r>
            <a:r>
              <a:rPr lang="en-US" dirty="0">
                <a:ea typeface="ヒラギノ角ゴ Pro W3" charset="-128"/>
              </a:rPr>
              <a:t>in </a:t>
            </a:r>
            <a:r>
              <a:rPr lang="en-US" dirty="0" smtClean="0">
                <a:ea typeface="ヒラギノ角ゴ Pro W3" charset="-128"/>
              </a:rPr>
              <a:t>Uncertainty</a:t>
            </a:r>
          </a:p>
          <a:p>
            <a:pPr marL="457200" lvl="1" indent="0">
              <a:buNone/>
            </a:pPr>
            <a:endParaRPr lang="en-US" dirty="0">
              <a:ea typeface="ヒラギノ角ゴ Pro W3" charset="-128"/>
            </a:endParaRPr>
          </a:p>
        </p:txBody>
      </p:sp>
    </p:spTree>
    <p:extLst>
      <p:ext uri="{BB962C8B-B14F-4D97-AF65-F5344CB8AC3E}">
        <p14:creationId xmlns:p14="http://schemas.microsoft.com/office/powerpoint/2010/main" val="1108640569"/>
      </p:ext>
    </p:extLst>
  </p:cSld>
  <p:clrMapOvr>
    <a:masterClrMapping/>
  </p:clrMapOvr>
  <p:transition spd="slow">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ea typeface="ヒラギノ角ゴ Pro W3" charset="-128"/>
              </a:rPr>
              <a:t>Dynamics of Financial Crises</a:t>
            </a:r>
            <a:endParaRPr lang="zh-TW" altLang="en-US" dirty="0"/>
          </a:p>
        </p:txBody>
      </p:sp>
      <p:sp>
        <p:nvSpPr>
          <p:cNvPr id="3" name="內容版面配置區 2"/>
          <p:cNvSpPr>
            <a:spLocks noGrp="1"/>
          </p:cNvSpPr>
          <p:nvPr>
            <p:ph idx="1"/>
          </p:nvPr>
        </p:nvSpPr>
        <p:spPr/>
        <p:txBody>
          <a:bodyPr/>
          <a:lstStyle/>
          <a:p>
            <a:r>
              <a:rPr lang="en-US" altLang="zh-TW" dirty="0">
                <a:ea typeface="ヒラギノ角ゴ Pro W3" charset="-128"/>
              </a:rPr>
              <a:t>Stage two: Banking </a:t>
            </a:r>
            <a:r>
              <a:rPr lang="en-US" altLang="zh-TW" dirty="0" smtClean="0">
                <a:ea typeface="ヒラギノ角ゴ Pro W3" charset="-128"/>
              </a:rPr>
              <a:t>Crisis</a:t>
            </a:r>
          </a:p>
          <a:p>
            <a:pPr lvl="1"/>
            <a:r>
              <a:rPr lang="en-US" altLang="zh-TW" dirty="0" smtClean="0">
                <a:ea typeface="ヒラギノ角ゴ Pro W3" charset="-128"/>
              </a:rPr>
              <a:t>Deteriorating balance sheets may lead financial institutions into insolvency </a:t>
            </a:r>
          </a:p>
          <a:p>
            <a:pPr lvl="1"/>
            <a:r>
              <a:rPr lang="en-US" altLang="zh-TW" dirty="0" smtClean="0">
                <a:ea typeface="ヒラギノ角ゴ Pro W3" charset="-128"/>
              </a:rPr>
              <a:t>Savers withdraw their deposits and banks sell off assets to raise necessary funds</a:t>
            </a:r>
          </a:p>
          <a:p>
            <a:pPr lvl="1"/>
            <a:r>
              <a:rPr lang="en-US" altLang="zh-TW" dirty="0" smtClean="0">
                <a:ea typeface="ヒラギノ角ゴ Pro W3" charset="-128"/>
              </a:rPr>
              <a:t>The fire sales cause asset prices to drop again and more banks to fail </a:t>
            </a:r>
            <a:endParaRPr lang="en-US" altLang="zh-TW" dirty="0">
              <a:ea typeface="ヒラギノ角ゴ Pro W3" charset="-128"/>
            </a:endParaRPr>
          </a:p>
          <a:p>
            <a:r>
              <a:rPr lang="en-US" altLang="zh-TW" dirty="0">
                <a:ea typeface="ヒラギノ角ゴ Pro W3" charset="-128"/>
              </a:rPr>
              <a:t>Stage three: Debt </a:t>
            </a:r>
            <a:r>
              <a:rPr lang="en-US" altLang="zh-TW" dirty="0" smtClean="0">
                <a:ea typeface="ヒラギノ角ゴ Pro W3" charset="-128"/>
              </a:rPr>
              <a:t>Deflation</a:t>
            </a:r>
          </a:p>
          <a:p>
            <a:pPr lvl="1"/>
            <a:r>
              <a:rPr lang="en-US" altLang="zh-TW" dirty="0" smtClean="0"/>
              <a:t>As debt payments are fixed in nominal terms, an unanticipated decline in price level will raise the burden of the debt in real terms </a:t>
            </a:r>
            <a:endParaRPr lang="en-US" altLang="zh-TW" dirty="0"/>
          </a:p>
          <a:p>
            <a:endParaRPr lang="zh-TW" altLang="en-US" dirty="0"/>
          </a:p>
        </p:txBody>
      </p:sp>
    </p:spTree>
    <p:extLst>
      <p:ext uri="{BB962C8B-B14F-4D97-AF65-F5344CB8AC3E}">
        <p14:creationId xmlns:p14="http://schemas.microsoft.com/office/powerpoint/2010/main" val="2553018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1 Sequence of Events in Financial Crises in Advanced Economies</a:t>
            </a:r>
          </a:p>
        </p:txBody>
      </p:sp>
      <p:pic>
        <p:nvPicPr>
          <p:cNvPr id="5" name="Picture 2" descr="The stages shown are as follows:&#10;◦ Stage One Initial Phase: This phase shows factors deterioration in financial institutions’ balance sheets, asset-price decline, and increase in uncertainty, together leading to the consequences of adverse selection and moral hazard problems worsen, and lending contracts.&#10;◦ Stage Two Banking Crisis: This stage shows consequence of stage one as economic activity declines which leads to the factor banking crisis which further leads to the consequences of adverse selection and moral hazard problems worsen and lending contracts and economic activity declines.&#10;◦ Stage Three Debt Deflation: This stage shows the consequence of stage two as unanticipated decline in price level which leads to the consequences of adverse selection and moral hazard problems worsen, and lending contracts and economic activity decli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49545"/>
            <a:ext cx="7620000" cy="5348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Mother of All Financial Crises: The Great Depression</a:t>
            </a:r>
          </a:p>
        </p:txBody>
      </p:sp>
      <p:sp>
        <p:nvSpPr>
          <p:cNvPr id="3" name="Content Placeholder 2"/>
          <p:cNvSpPr>
            <a:spLocks noGrp="1"/>
          </p:cNvSpPr>
          <p:nvPr>
            <p:ph idx="1"/>
          </p:nvPr>
        </p:nvSpPr>
        <p:spPr/>
        <p:txBody>
          <a:bodyPr/>
          <a:lstStyle/>
          <a:p>
            <a:r>
              <a:rPr lang="en-US" dirty="0"/>
              <a:t>How did a financial crisis unfold during the Great Depression and how it led to the worst economic downturn in the history of the United States and other advanced economies?</a:t>
            </a:r>
          </a:p>
          <a:p>
            <a:r>
              <a:rPr lang="en-US" dirty="0" smtClean="0">
                <a:ea typeface="ヒラギノ角ゴ Pro W3" charset="-128"/>
              </a:rPr>
              <a:t>This </a:t>
            </a:r>
            <a:r>
              <a:rPr lang="en-US" dirty="0">
                <a:ea typeface="ヒラギノ角ゴ Pro W3" charset="-128"/>
              </a:rPr>
              <a:t>event was brought on by: </a:t>
            </a:r>
          </a:p>
          <a:p>
            <a:pPr lvl="1"/>
            <a:r>
              <a:rPr lang="en-US" dirty="0">
                <a:ea typeface="ヒラギノ角ゴ Pro W3" charset="-128"/>
              </a:rPr>
              <a:t>Stock market crash</a:t>
            </a:r>
          </a:p>
          <a:p>
            <a:pPr lvl="1"/>
            <a:r>
              <a:rPr lang="en-US" dirty="0">
                <a:ea typeface="ヒラギノ角ゴ Pro W3" charset="-128"/>
              </a:rPr>
              <a:t>Bank panics</a:t>
            </a:r>
          </a:p>
          <a:p>
            <a:pPr lvl="1"/>
            <a:r>
              <a:rPr lang="en-US" dirty="0">
                <a:ea typeface="ヒラギノ角ゴ Pro W3" charset="-128"/>
              </a:rPr>
              <a:t>Continuing decline in stock prices</a:t>
            </a:r>
          </a:p>
          <a:p>
            <a:pPr lvl="1"/>
            <a:r>
              <a:rPr lang="en-US" dirty="0">
                <a:ea typeface="ヒラギノ角ゴ Pro W3" charset="-128"/>
              </a:rPr>
              <a:t>Debt deflation</a:t>
            </a:r>
            <a:endParaRPr lang="en-US" dirty="0"/>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2 Stock Price Data During the Great Depression Period</a:t>
            </a:r>
          </a:p>
        </p:txBody>
      </p:sp>
      <p:pic>
        <p:nvPicPr>
          <p:cNvPr id="4" name="Picture 3" descr="The vertical axis is labeled &quot;Stock Prices (Dow-Jones Industrial Average, September 1929 equals 100)&quot; and ranges from 0 to 100 in increments of 10. The horizontal axis lists dates from 1929 to 1940 in 1-year increments. The line starts at 80 in 1929 and with slight fluctuations reaches a peak value (Stock market peak) but falls quick to 62 for 1930. The line amid quick fluctuation falls further 38 by 1931, 20 by 1932 and to a lowest value (Stock market trough in December 1932 at 10 percent of September 1929 peak value) between 1932 and 1933. The slopes upward thereafter and reaches 40 by 1936 and to 50 by 1937. The line falls to 30 by 1938 but recovers to 40 by 1940.&#10;The values used in the description are approximate."/>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1649" y="1591822"/>
            <a:ext cx="6700702" cy="3765795"/>
          </a:xfrm>
          <a:prstGeom prst="rect">
            <a:avLst/>
          </a:prstGeom>
        </p:spPr>
      </p:pic>
      <p:sp>
        <p:nvSpPr>
          <p:cNvPr id="3" name="Content Placeholder 2"/>
          <p:cNvSpPr>
            <a:spLocks noGrp="1"/>
          </p:cNvSpPr>
          <p:nvPr>
            <p:ph idx="1"/>
          </p:nvPr>
        </p:nvSpPr>
        <p:spPr>
          <a:xfrm>
            <a:off x="457200" y="5593080"/>
            <a:ext cx="8229600" cy="533083"/>
          </a:xfrm>
        </p:spPr>
        <p:txBody>
          <a:bodyPr/>
          <a:lstStyle/>
          <a:p>
            <a:pPr marL="0" indent="0">
              <a:buNone/>
            </a:pPr>
            <a:r>
              <a:rPr lang="en-US" sz="1400" i="1" dirty="0"/>
              <a:t>Source</a:t>
            </a:r>
            <a:r>
              <a:rPr lang="en-US" sz="1400" dirty="0"/>
              <a:t>: Dow-Jones Industrial Average (DJIA). Global Financial Data: </a:t>
            </a:r>
            <a:r>
              <a:rPr lang="en-US" sz="1400" dirty="0">
                <a:hlinkClick r:id="rId3"/>
              </a:rPr>
              <a:t>http://</a:t>
            </a:r>
            <a:r>
              <a:rPr lang="en-US" sz="1400" dirty="0" smtClean="0">
                <a:hlinkClick r:id="rId3"/>
              </a:rPr>
              <a:t>www.globalfinancialdata.com/index_tabs.php?action=detailedinfo&amp;id=1165</a:t>
            </a:r>
            <a:r>
              <a:rPr lang="en-US" sz="1400" dirty="0" smtClean="0"/>
              <a:t> </a:t>
            </a:r>
            <a:r>
              <a:rPr lang="en-US" sz="1400" b="1" dirty="0" smtClean="0"/>
              <a:t>.</a:t>
            </a:r>
            <a:endParaRPr lang="en-US" sz="1400" dirty="0"/>
          </a:p>
        </p:txBody>
      </p:sp>
    </p:spTree>
    <p:extLst>
      <p:ext uri="{BB962C8B-B14F-4D97-AF65-F5344CB8AC3E}">
        <p14:creationId xmlns:p14="http://schemas.microsoft.com/office/powerpoint/2010/main" val="1108640569"/>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7977</TotalTime>
  <Words>1810</Words>
  <Application>Microsoft Office PowerPoint</Application>
  <PresentationFormat>On-screen Show (4:3)</PresentationFormat>
  <Paragraphs>159</Paragraphs>
  <Slides>28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微軟正黑體</vt:lpstr>
      <vt:lpstr>ＭＳ Ｐゴシック</vt:lpstr>
      <vt:lpstr>ＭＳ Ｐゴシック</vt:lpstr>
      <vt:lpstr>Arial</vt:lpstr>
      <vt:lpstr>Arial MT Pro</vt:lpstr>
      <vt:lpstr>Times New Roman</vt:lpstr>
      <vt:lpstr>Verdana</vt:lpstr>
      <vt:lpstr>Wingdings</vt:lpstr>
      <vt:lpstr>ヒラギノ角ゴ Pro W3</vt:lpstr>
      <vt:lpstr>508 Lecture</vt:lpstr>
      <vt:lpstr>Chapter 9</vt:lpstr>
      <vt:lpstr>Learning Objectives</vt:lpstr>
      <vt:lpstr>Global: The European Sovereign Debt Crisis</vt:lpstr>
      <vt:lpstr>What Is a Financial Crisis?</vt:lpstr>
      <vt:lpstr>Dynamics of Financial Crises</vt:lpstr>
      <vt:lpstr>Dynamics of Financial Crises</vt:lpstr>
      <vt:lpstr>Figure 1 Sequence of Events in Financial Crises in Advanced Economies</vt:lpstr>
      <vt:lpstr>The Mother of All Financial Crises: The Great Depression</vt:lpstr>
      <vt:lpstr>Figure 2 Stock Price Data During the Great Depression Period</vt:lpstr>
      <vt:lpstr>Figure 3 Stock Price Indexes in a Selected Number of Advanced Economies, 1929–1931</vt:lpstr>
      <vt:lpstr>The Global Financial Crisis of 2007–2009 (1 of 8)</vt:lpstr>
      <vt:lpstr>The Global Financial Crisis of 2007–2009 (2 of 8)</vt:lpstr>
      <vt:lpstr>The Global Financial Crisis of 2007–2009 (3 of 8)</vt:lpstr>
      <vt:lpstr>The Global Financial Crisis of 2007–2009 (4 of 8)</vt:lpstr>
      <vt:lpstr>The Global Financial Crisis of 2007–2009 (5 of 8)</vt:lpstr>
      <vt:lpstr>The Global Financial Crisis of 2007–2009 (6 of 8)</vt:lpstr>
      <vt:lpstr>The Global Financial Crisis of 2007–2009 (7 of 8)</vt:lpstr>
      <vt:lpstr>The Global Financial Crisis of 2007–2009 (8 of 8)</vt:lpstr>
      <vt:lpstr>Government Intervention and the Recovery </vt:lpstr>
      <vt:lpstr>Stabilizing the Global Financial System: Long-Term Responses</vt:lpstr>
      <vt:lpstr>Long-Term Responses (contd.)</vt:lpstr>
      <vt:lpstr>Dynamics of Financial Crisis in Emerging Market Economies (1 of 5)</vt:lpstr>
      <vt:lpstr>Dynamics of Financial Crisis in Emerging Market Economies (2 of 5)</vt:lpstr>
      <vt:lpstr>Dynamics of Financial Crisis in Emerging Market Economies (3 of 5)</vt:lpstr>
      <vt:lpstr>Dynamics of Financial Crisis in Emerging Market Economies (4 of 5)</vt:lpstr>
      <vt:lpstr>Dynamics of Financial Crisis in Emerging Market Economies (5 of 5)</vt:lpstr>
      <vt:lpstr>Figure 1 Sequence of Events in Emerging Market Financial Crises</vt:lpstr>
      <vt:lpstr>Preventing Emerging Market Financial Crises</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Economics of Money, Banking, and Financial Markets, Twelfth Edition</dc:title>
  <dc:subject>Economics</dc:subject>
  <dc:creator>Frederic S. Mishkin</dc:creator>
  <cp:keywords>Economics</cp:keywords>
  <cp:lastModifiedBy>Windows User</cp:lastModifiedBy>
  <cp:revision>513</cp:revision>
  <dcterms:created xsi:type="dcterms:W3CDTF">2014-07-14T20:04:21Z</dcterms:created>
  <dcterms:modified xsi:type="dcterms:W3CDTF">2020-04-14T03:09:08Z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